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8" r:id="rId5"/>
    <p:sldId id="277" r:id="rId6"/>
    <p:sldId id="269" r:id="rId7"/>
    <p:sldId id="270" r:id="rId8"/>
    <p:sldId id="272" r:id="rId9"/>
    <p:sldId id="271" r:id="rId10"/>
    <p:sldId id="268" r:id="rId11"/>
    <p:sldId id="278" r:id="rId12"/>
    <p:sldId id="279" r:id="rId13"/>
    <p:sldId id="266" r:id="rId14"/>
    <p:sldId id="280" r:id="rId15"/>
    <p:sldId id="281" r:id="rId16"/>
    <p:sldId id="282" r:id="rId17"/>
    <p:sldId id="283" r:id="rId18"/>
    <p:sldId id="290" r:id="rId19"/>
    <p:sldId id="284" r:id="rId20"/>
    <p:sldId id="285" r:id="rId21"/>
    <p:sldId id="286" r:id="rId22"/>
    <p:sldId id="287" r:id="rId23"/>
    <p:sldId id="288" r:id="rId24"/>
    <p:sldId id="289" r:id="rId25"/>
    <p:sldId id="256" r:id="rId26"/>
    <p:sldId id="274"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7949" autoAdjust="0"/>
  </p:normalViewPr>
  <p:slideViewPr>
    <p:cSldViewPr snapToGrid="0" showGuides="1">
      <p:cViewPr varScale="1">
        <p:scale>
          <a:sx n="83" d="100"/>
          <a:sy n="83" d="100"/>
        </p:scale>
        <p:origin x="614"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6/8/2021</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6/8/2021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11</a:t>
            </a:fld>
            <a:endParaRPr lang="en-US" noProof="0" dirty="0"/>
          </a:p>
        </p:txBody>
      </p:sp>
    </p:spTree>
    <p:extLst>
      <p:ext uri="{BB962C8B-B14F-4D97-AF65-F5344CB8AC3E}">
        <p14:creationId xmlns:p14="http://schemas.microsoft.com/office/powerpoint/2010/main" val="2850797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1793236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2861539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3446621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188688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16</a:t>
            </a:fld>
            <a:endParaRPr lang="en-US" noProof="0" dirty="0"/>
          </a:p>
        </p:txBody>
      </p:sp>
    </p:spTree>
    <p:extLst>
      <p:ext uri="{BB962C8B-B14F-4D97-AF65-F5344CB8AC3E}">
        <p14:creationId xmlns:p14="http://schemas.microsoft.com/office/powerpoint/2010/main" val="304679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17</a:t>
            </a:fld>
            <a:endParaRPr lang="en-US" noProof="0" dirty="0"/>
          </a:p>
        </p:txBody>
      </p:sp>
    </p:spTree>
    <p:extLst>
      <p:ext uri="{BB962C8B-B14F-4D97-AF65-F5344CB8AC3E}">
        <p14:creationId xmlns:p14="http://schemas.microsoft.com/office/powerpoint/2010/main" val="3109475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18</a:t>
            </a:fld>
            <a:endParaRPr lang="en-US" noProof="0" dirty="0"/>
          </a:p>
        </p:txBody>
      </p:sp>
    </p:spTree>
    <p:extLst>
      <p:ext uri="{BB962C8B-B14F-4D97-AF65-F5344CB8AC3E}">
        <p14:creationId xmlns:p14="http://schemas.microsoft.com/office/powerpoint/2010/main" val="2223839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19</a:t>
            </a:fld>
            <a:endParaRPr lang="en-US" noProof="0" dirty="0"/>
          </a:p>
        </p:txBody>
      </p:sp>
    </p:spTree>
    <p:extLst>
      <p:ext uri="{BB962C8B-B14F-4D97-AF65-F5344CB8AC3E}">
        <p14:creationId xmlns:p14="http://schemas.microsoft.com/office/powerpoint/2010/main" val="49586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20</a:t>
            </a:fld>
            <a:endParaRPr lang="en-US" noProof="0" dirty="0"/>
          </a:p>
        </p:txBody>
      </p:sp>
    </p:spTree>
    <p:extLst>
      <p:ext uri="{BB962C8B-B14F-4D97-AF65-F5344CB8AC3E}">
        <p14:creationId xmlns:p14="http://schemas.microsoft.com/office/powerpoint/2010/main" val="1243155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21</a:t>
            </a:fld>
            <a:endParaRPr lang="en-US" noProof="0" dirty="0"/>
          </a:p>
        </p:txBody>
      </p:sp>
    </p:spTree>
    <p:extLst>
      <p:ext uri="{BB962C8B-B14F-4D97-AF65-F5344CB8AC3E}">
        <p14:creationId xmlns:p14="http://schemas.microsoft.com/office/powerpoint/2010/main" val="2083831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22</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23</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24</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3563595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10846904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565203" y="51663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13" name="Google Shape;13;p3"/>
          <p:cNvSpPr txBox="1">
            <a:spLocks noGrp="1"/>
          </p:cNvSpPr>
          <p:nvPr>
            <p:ph type="subTitle" idx="1"/>
          </p:nvPr>
        </p:nvSpPr>
        <p:spPr>
          <a:xfrm>
            <a:off x="4565200" y="1070028"/>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14" name="Google Shape;14;p3"/>
          <p:cNvSpPr txBox="1">
            <a:spLocks noGrp="1"/>
          </p:cNvSpPr>
          <p:nvPr>
            <p:ph type="title" idx="2" hasCustomPrompt="1"/>
          </p:nvPr>
        </p:nvSpPr>
        <p:spPr>
          <a:xfrm>
            <a:off x="2697343" y="872151"/>
            <a:ext cx="23188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4567019" y="163238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16" name="Google Shape;16;p3"/>
          <p:cNvSpPr txBox="1">
            <a:spLocks noGrp="1"/>
          </p:cNvSpPr>
          <p:nvPr>
            <p:ph type="subTitle" idx="4"/>
          </p:nvPr>
        </p:nvSpPr>
        <p:spPr>
          <a:xfrm>
            <a:off x="4567012" y="2185145"/>
            <a:ext cx="2635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17" name="Google Shape;17;p3"/>
          <p:cNvSpPr txBox="1">
            <a:spLocks noGrp="1"/>
          </p:cNvSpPr>
          <p:nvPr>
            <p:ph type="title" idx="5" hasCustomPrompt="1"/>
          </p:nvPr>
        </p:nvSpPr>
        <p:spPr>
          <a:xfrm>
            <a:off x="2697343" y="1985051"/>
            <a:ext cx="21536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4570665" y="274813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19" name="Google Shape;19;p3"/>
          <p:cNvSpPr txBox="1">
            <a:spLocks noGrp="1"/>
          </p:cNvSpPr>
          <p:nvPr>
            <p:ph type="subTitle" idx="7"/>
          </p:nvPr>
        </p:nvSpPr>
        <p:spPr>
          <a:xfrm>
            <a:off x="4570663" y="3300263"/>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0" name="Google Shape;20;p3"/>
          <p:cNvSpPr txBox="1">
            <a:spLocks noGrp="1"/>
          </p:cNvSpPr>
          <p:nvPr>
            <p:ph type="title" idx="8" hasCustomPrompt="1"/>
          </p:nvPr>
        </p:nvSpPr>
        <p:spPr>
          <a:xfrm>
            <a:off x="2697343" y="3097951"/>
            <a:ext cx="20980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8802172" y="2195027"/>
            <a:ext cx="3884400" cy="650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22" name="Google Shape;22;p3"/>
          <p:cNvSpPr txBox="1">
            <a:spLocks noGrp="1"/>
          </p:cNvSpPr>
          <p:nvPr>
            <p:ph type="ctrTitle" idx="13"/>
          </p:nvPr>
        </p:nvSpPr>
        <p:spPr>
          <a:xfrm>
            <a:off x="4570665" y="386388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23" name="Google Shape;23;p3"/>
          <p:cNvSpPr txBox="1">
            <a:spLocks noGrp="1"/>
          </p:cNvSpPr>
          <p:nvPr>
            <p:ph type="subTitle" idx="14"/>
          </p:nvPr>
        </p:nvSpPr>
        <p:spPr>
          <a:xfrm>
            <a:off x="4570663" y="4415379"/>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4" name="Google Shape;24;p3"/>
          <p:cNvSpPr txBox="1">
            <a:spLocks noGrp="1"/>
          </p:cNvSpPr>
          <p:nvPr>
            <p:ph type="title" idx="15" hasCustomPrompt="1"/>
          </p:nvPr>
        </p:nvSpPr>
        <p:spPr>
          <a:xfrm>
            <a:off x="2697343" y="4210851"/>
            <a:ext cx="20980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4570665" y="4979631"/>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endParaRPr/>
          </a:p>
        </p:txBody>
      </p:sp>
      <p:sp>
        <p:nvSpPr>
          <p:cNvPr id="26" name="Google Shape;26;p3"/>
          <p:cNvSpPr txBox="1">
            <a:spLocks noGrp="1"/>
          </p:cNvSpPr>
          <p:nvPr>
            <p:ph type="subTitle" idx="17"/>
          </p:nvPr>
        </p:nvSpPr>
        <p:spPr>
          <a:xfrm>
            <a:off x="4570663" y="5530496"/>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333"/>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27" name="Google Shape;27;p3"/>
          <p:cNvSpPr txBox="1">
            <a:spLocks noGrp="1"/>
          </p:cNvSpPr>
          <p:nvPr>
            <p:ph type="title" idx="18" hasCustomPrompt="1"/>
          </p:nvPr>
        </p:nvSpPr>
        <p:spPr>
          <a:xfrm>
            <a:off x="2697343" y="5323751"/>
            <a:ext cx="2098000" cy="7704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07646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6/8/2021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hyperlink" Target="https://go.microsoft.com/fwlink/?linkid=2006808&amp;clcid=0x409" TargetMode="External"/><Relationship Id="rId7" Type="http://schemas.openxmlformats.org/officeDocument/2006/relationships/hyperlink" Target="https://www.django-rest-framework.org/"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hyperlink" Target="https://django-import-export.readthedocs.io/" TargetMode="External"/><Relationship Id="rId5" Type="http://schemas.openxmlformats.org/officeDocument/2006/relationships/hyperlink" Target="https://django.readthedocs.io/en/stable/" TargetMode="External"/><Relationship Id="rId4" Type="http://schemas.openxmlformats.org/officeDocument/2006/relationships/hyperlink" Target="http://www.google.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1643605"/>
            <a:ext cx="5143500" cy="2620491"/>
          </a:xfrm>
        </p:spPr>
        <p:txBody>
          <a:bodyPr/>
          <a:lstStyle/>
          <a:p>
            <a:r>
              <a:rPr lang="en-US" dirty="0"/>
              <a:t>ACADEMIC</a:t>
            </a:r>
            <a:br>
              <a:rPr lang="en-US" dirty="0"/>
            </a:br>
            <a:r>
              <a:rPr lang="en-US" dirty="0"/>
              <a:t>PERFORMANCE</a:t>
            </a:r>
            <a:br>
              <a:rPr lang="en-US" dirty="0"/>
            </a:br>
            <a:r>
              <a:rPr lang="en-US" dirty="0"/>
              <a:t>EVALUATOR</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dirty="0"/>
              <a:t>A WEB APPLICATION</a:t>
            </a:r>
          </a:p>
        </p:txBody>
      </p:sp>
      <p:pic>
        <p:nvPicPr>
          <p:cNvPr id="10" name="Picture Placeholder 9">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a:srcRect/>
          <a:stretch/>
        </p:blipFill>
        <p:spPr>
          <a:xfrm>
            <a:off x="710812" y="728545"/>
            <a:ext cx="5305661" cy="5305661"/>
          </a:xfrm>
        </p:spPr>
      </p:pic>
    </p:spTree>
    <p:extLst>
      <p:ext uri="{BB962C8B-B14F-4D97-AF65-F5344CB8AC3E}">
        <p14:creationId xmlns:p14="http://schemas.microsoft.com/office/powerpoint/2010/main" val="3167172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Table</a:t>
            </a:r>
          </a:p>
        </p:txBody>
      </p:sp>
      <p:sp>
        <p:nvSpPr>
          <p:cNvPr id="4" name="Slide Number Placeholder 3"/>
          <p:cNvSpPr>
            <a:spLocks noGrp="1"/>
          </p:cNvSpPr>
          <p:nvPr>
            <p:ph type="sldNum" sz="quarter" idx="12"/>
          </p:nvPr>
        </p:nvSpPr>
        <p:spPr/>
        <p:txBody>
          <a:bodyPr/>
          <a:lstStyle/>
          <a:p>
            <a:r>
              <a:rPr lang="en-US" dirty="0"/>
              <a:t>10</a:t>
            </a:r>
          </a:p>
        </p:txBody>
      </p:sp>
      <p:pic>
        <p:nvPicPr>
          <p:cNvPr id="5" name="Picture 4">
            <a:extLst>
              <a:ext uri="{FF2B5EF4-FFF2-40B4-BE49-F238E27FC236}">
                <a16:creationId xmlns:a16="http://schemas.microsoft.com/office/drawing/2014/main" id="{37F13EC5-4ECE-417F-8E50-410E23E09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387" y="1166957"/>
            <a:ext cx="7009225" cy="4983120"/>
          </a:xfrm>
          <a:prstGeom prst="rect">
            <a:avLst/>
          </a:prstGeom>
        </p:spPr>
      </p:pic>
    </p:spTree>
    <p:extLst>
      <p:ext uri="{BB962C8B-B14F-4D97-AF65-F5344CB8AC3E}">
        <p14:creationId xmlns:p14="http://schemas.microsoft.com/office/powerpoint/2010/main" val="68865615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solidFill>
                  <a:srgbClr val="C00000"/>
                </a:solidFill>
              </a:rPr>
              <a:t>Database tables related to student</a:t>
            </a:r>
          </a:p>
        </p:txBody>
      </p:sp>
      <p:sp>
        <p:nvSpPr>
          <p:cNvPr id="4" name="Slide Number Placeholder 3"/>
          <p:cNvSpPr>
            <a:spLocks noGrp="1"/>
          </p:cNvSpPr>
          <p:nvPr>
            <p:ph type="sldNum" sz="quarter" idx="12"/>
          </p:nvPr>
        </p:nvSpPr>
        <p:spPr/>
        <p:txBody>
          <a:bodyPr/>
          <a:lstStyle/>
          <a:p>
            <a:r>
              <a:rPr lang="en-US" dirty="0"/>
              <a:t>11</a:t>
            </a:r>
          </a:p>
        </p:txBody>
      </p:sp>
      <p:sp>
        <p:nvSpPr>
          <p:cNvPr id="6" name="Content Placeholder 2">
            <a:extLst>
              <a:ext uri="{FF2B5EF4-FFF2-40B4-BE49-F238E27FC236}">
                <a16:creationId xmlns:a16="http://schemas.microsoft.com/office/drawing/2014/main" id="{CB949DC9-99C0-49AE-8BAA-BA0324639DCE}"/>
              </a:ext>
            </a:extLst>
          </p:cNvPr>
          <p:cNvSpPr txBox="1">
            <a:spLocks/>
          </p:cNvSpPr>
          <p:nvPr/>
        </p:nvSpPr>
        <p:spPr>
          <a:xfrm>
            <a:off x="515938" y="2026793"/>
            <a:ext cx="4608735" cy="35691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6" indent="0" algn="just">
              <a:lnSpc>
                <a:spcPct val="150000"/>
              </a:lnSpc>
              <a:buNone/>
            </a:pPr>
            <a:r>
              <a:rPr lang="en-US" sz="2000" b="1" dirty="0">
                <a:latin typeface="Bahnschrift" panose="020B0502040204020203" pitchFamily="34" charset="0"/>
              </a:rPr>
              <a:t>THERE WILL BE 3 DATABASE TABLES RELATED TO STUDENT :</a:t>
            </a:r>
          </a:p>
          <a:p>
            <a:pPr marL="368582" indent="-342866" algn="just">
              <a:lnSpc>
                <a:spcPct val="150000"/>
              </a:lnSpc>
              <a:buFont typeface="+mj-lt"/>
              <a:buAutoNum type="arabicPeriod"/>
            </a:pPr>
            <a:r>
              <a:rPr lang="en-US" sz="2000" b="1" dirty="0">
                <a:solidFill>
                  <a:schemeClr val="tx2"/>
                </a:solidFill>
                <a:latin typeface="Bahnschrift" panose="020B0502040204020203" pitchFamily="34" charset="0"/>
              </a:rPr>
              <a:t>STUDENT ATTENDANCE</a:t>
            </a:r>
          </a:p>
          <a:p>
            <a:pPr marL="368582" indent="-342866" algn="just">
              <a:lnSpc>
                <a:spcPct val="150000"/>
              </a:lnSpc>
              <a:buFont typeface="+mj-lt"/>
              <a:buAutoNum type="arabicPeriod"/>
            </a:pPr>
            <a:r>
              <a:rPr lang="en-US" sz="2000" b="1" dirty="0">
                <a:solidFill>
                  <a:schemeClr val="tx2"/>
                </a:solidFill>
                <a:latin typeface="Bahnschrift" panose="020B0502040204020203" pitchFamily="34" charset="0"/>
              </a:rPr>
              <a:t>LIBRARY</a:t>
            </a:r>
          </a:p>
          <a:p>
            <a:pPr marL="368582" indent="-342866" algn="just">
              <a:lnSpc>
                <a:spcPct val="150000"/>
              </a:lnSpc>
              <a:buFont typeface="+mj-lt"/>
              <a:buAutoNum type="arabicPeriod"/>
            </a:pPr>
            <a:r>
              <a:rPr lang="en-US" sz="2000" b="1" dirty="0">
                <a:solidFill>
                  <a:schemeClr val="tx2"/>
                </a:solidFill>
                <a:latin typeface="Bahnschrift" panose="020B0502040204020203" pitchFamily="34" charset="0"/>
              </a:rPr>
              <a:t>MARKS</a:t>
            </a:r>
          </a:p>
        </p:txBody>
      </p:sp>
      <p:pic>
        <p:nvPicPr>
          <p:cNvPr id="8" name="Picture Placeholder 10">
            <a:extLst>
              <a:ext uri="{FF2B5EF4-FFF2-40B4-BE49-F238E27FC236}">
                <a16:creationId xmlns:a16="http://schemas.microsoft.com/office/drawing/2014/main" id="{FB954CFB-8DD8-419C-81FE-2ADFD99FF9AC}"/>
              </a:ext>
            </a:extLst>
          </p:cNvPr>
          <p:cNvPicPr>
            <a:picLocks noChangeAspect="1"/>
          </p:cNvPicPr>
          <p:nvPr/>
        </p:nvPicPr>
        <p:blipFill>
          <a:blip r:embed="rId3"/>
          <a:srcRect/>
          <a:stretch/>
        </p:blipFill>
        <p:spPr>
          <a:xfrm>
            <a:off x="5442156" y="2270375"/>
            <a:ext cx="592154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p:spPr>
      </p:pic>
    </p:spTree>
    <p:extLst>
      <p:ext uri="{BB962C8B-B14F-4D97-AF65-F5344CB8AC3E}">
        <p14:creationId xmlns:p14="http://schemas.microsoft.com/office/powerpoint/2010/main" val="281499957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1. Student attendance</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15938" y="1588558"/>
            <a:ext cx="4151027" cy="4351338"/>
          </a:xfrm>
        </p:spPr>
        <p:txBody>
          <a:bodyPr/>
          <a:lstStyle/>
          <a:p>
            <a:pPr algn="just">
              <a:lnSpc>
                <a:spcPct val="150000"/>
              </a:lnSpc>
              <a:buFont typeface="Wingdings" panose="05000000000000000000" pitchFamily="2" charset="2"/>
              <a:buChar char="q"/>
            </a:pPr>
            <a:r>
              <a:rPr lang="en-US" sz="1600" dirty="0"/>
              <a:t> This database table stores every student's attendances of his department.	</a:t>
            </a:r>
          </a:p>
          <a:p>
            <a:pPr algn="just">
              <a:lnSpc>
                <a:spcPct val="150000"/>
              </a:lnSpc>
              <a:buFont typeface="Wingdings" panose="05000000000000000000" pitchFamily="2" charset="2"/>
              <a:buChar char="q"/>
            </a:pPr>
            <a:r>
              <a:rPr lang="en-US" sz="1600" dirty="0"/>
              <a:t> It has 4 fields/columns - student, semester, date and </a:t>
            </a:r>
            <a:r>
              <a:rPr lang="en-US" sz="1600" dirty="0" err="1"/>
              <a:t>is_present</a:t>
            </a:r>
            <a:r>
              <a:rPr lang="en-US" sz="1600" dirty="0"/>
              <a:t>. 	</a:t>
            </a:r>
          </a:p>
          <a:p>
            <a:pPr algn="just">
              <a:lnSpc>
                <a:spcPct val="150000"/>
              </a:lnSpc>
              <a:buFont typeface="Wingdings" panose="05000000000000000000" pitchFamily="2" charset="2"/>
              <a:buChar char="q"/>
            </a:pPr>
            <a:r>
              <a:rPr lang="en-US" sz="1600" dirty="0"/>
              <a:t> The field/column student is connected with foreign key with </a:t>
            </a:r>
            <a:r>
              <a:rPr lang="en-US" sz="1600" dirty="0" err="1"/>
              <a:t>student_id</a:t>
            </a:r>
            <a:r>
              <a:rPr lang="en-US" sz="1600" dirty="0"/>
              <a:t> of the Student table / model.	</a:t>
            </a:r>
          </a:p>
          <a:p>
            <a:pPr algn="just">
              <a:lnSpc>
                <a:spcPct val="150000"/>
              </a:lnSpc>
              <a:buFont typeface="Wingdings" panose="05000000000000000000" pitchFamily="2" charset="2"/>
              <a:buChar char="q"/>
            </a:pPr>
            <a:r>
              <a:rPr lang="en-US" sz="1600" dirty="0"/>
              <a:t> The teacher can add student's attendance manually or using excel sheet, JSON its files and can export all or filtered data to excel sheet, JSON etc. formats.</a:t>
            </a:r>
            <a:endParaRPr lang="en-IN" sz="1600" dirty="0"/>
          </a:p>
        </p:txBody>
      </p:sp>
      <p:pic>
        <p:nvPicPr>
          <p:cNvPr id="7" name="Picture Placeholder 6">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a:srcRect/>
          <a:stretch/>
        </p:blipFill>
        <p:spPr>
          <a:xfrm>
            <a:off x="5220929" y="750627"/>
            <a:ext cx="5338915" cy="5336274"/>
          </a:xfrm>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12</a:t>
            </a:fld>
            <a:endParaRPr lang="en-US" dirty="0"/>
          </a:p>
        </p:txBody>
      </p:sp>
    </p:spTree>
    <p:extLst>
      <p:ext uri="{BB962C8B-B14F-4D97-AF65-F5344CB8AC3E}">
        <p14:creationId xmlns:p14="http://schemas.microsoft.com/office/powerpoint/2010/main" val="2430225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2. library</a:t>
            </a:r>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15938" y="1732371"/>
            <a:ext cx="4151027" cy="4351338"/>
          </a:xfrm>
        </p:spPr>
        <p:txBody>
          <a:bodyPr/>
          <a:lstStyle/>
          <a:p>
            <a:pPr>
              <a:lnSpc>
                <a:spcPct val="150000"/>
              </a:lnSpc>
              <a:buFont typeface="Wingdings" panose="05000000000000000000" pitchFamily="2" charset="2"/>
              <a:buChar char="q"/>
            </a:pPr>
            <a:r>
              <a:rPr lang="en-US" sz="1400" dirty="0"/>
              <a:t>This database table stores every student's library book details which student issued.	</a:t>
            </a:r>
          </a:p>
          <a:p>
            <a:pPr>
              <a:lnSpc>
                <a:spcPct val="150000"/>
              </a:lnSpc>
              <a:buFont typeface="Wingdings" panose="05000000000000000000" pitchFamily="2" charset="2"/>
              <a:buChar char="q"/>
            </a:pPr>
            <a:r>
              <a:rPr lang="en-US" sz="1400" dirty="0"/>
              <a:t>The field/column student is connected with foreign key with </a:t>
            </a:r>
            <a:r>
              <a:rPr lang="en-US" sz="1400" dirty="0" err="1"/>
              <a:t>student_id</a:t>
            </a:r>
            <a:r>
              <a:rPr lang="en-US" sz="1400" dirty="0"/>
              <a:t> of the Student table / model.</a:t>
            </a:r>
          </a:p>
          <a:p>
            <a:pPr>
              <a:lnSpc>
                <a:spcPct val="150000"/>
              </a:lnSpc>
              <a:buFont typeface="Wingdings" panose="05000000000000000000" pitchFamily="2" charset="2"/>
              <a:buChar char="q"/>
            </a:pPr>
            <a:r>
              <a:rPr lang="en-US" sz="1400" dirty="0"/>
              <a:t>From this table/model's data the portal will notify the student about for last date of submit-reissue.	</a:t>
            </a:r>
          </a:p>
          <a:p>
            <a:pPr>
              <a:lnSpc>
                <a:spcPct val="150000"/>
              </a:lnSpc>
              <a:buFont typeface="Wingdings" panose="05000000000000000000" pitchFamily="2" charset="2"/>
              <a:buChar char="q"/>
            </a:pPr>
            <a:r>
              <a:rPr lang="en-US" sz="1400" dirty="0"/>
              <a:t>There is a possibility of duplicate attendance (same student with same date) if by any mistake teacher inserts a duplicate attendance when it will not save and warn him "Student attendance with this Student and Date already exists".</a:t>
            </a:r>
          </a:p>
        </p:txBody>
      </p:sp>
      <p:pic>
        <p:nvPicPr>
          <p:cNvPr id="7" name="Picture Placeholder 6">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a:srcRect/>
          <a:stretch/>
        </p:blipFill>
        <p:spPr>
          <a:xfrm>
            <a:off x="5186148" y="736980"/>
            <a:ext cx="5390867" cy="5346730"/>
          </a:xfrm>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13</a:t>
            </a:fld>
            <a:endParaRPr lang="en-US" dirty="0"/>
          </a:p>
        </p:txBody>
      </p:sp>
    </p:spTree>
    <p:extLst>
      <p:ext uri="{BB962C8B-B14F-4D97-AF65-F5344CB8AC3E}">
        <p14:creationId xmlns:p14="http://schemas.microsoft.com/office/powerpoint/2010/main" val="19693417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3. Marks</a:t>
            </a:r>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15938" y="1762534"/>
            <a:ext cx="4151027" cy="4321175"/>
          </a:xfrm>
        </p:spPr>
        <p:txBody>
          <a:bodyPr/>
          <a:lstStyle/>
          <a:p>
            <a:pPr marL="311466" indent="-285750">
              <a:lnSpc>
                <a:spcPct val="150000"/>
              </a:lnSpc>
              <a:buFont typeface="Wingdings" panose="05000000000000000000" pitchFamily="2" charset="2"/>
              <a:buChar char="q"/>
            </a:pPr>
            <a:r>
              <a:rPr lang="en-US" sz="1400" dirty="0"/>
              <a:t>This table consists RGPV result data of every student for each semester with PDF file.</a:t>
            </a:r>
          </a:p>
          <a:p>
            <a:pPr>
              <a:lnSpc>
                <a:spcPct val="150000"/>
              </a:lnSpc>
              <a:buFont typeface="Wingdings" panose="05000000000000000000" pitchFamily="2" charset="2"/>
              <a:buChar char="q"/>
            </a:pPr>
            <a:r>
              <a:rPr lang="en-US" sz="1400" dirty="0"/>
              <a:t>The main motive of making this feature/database table is, As we all know that there is an annual subscription fee for RGPV site from every student and sometime student forgot to pay.</a:t>
            </a:r>
          </a:p>
          <a:p>
            <a:pPr>
              <a:lnSpc>
                <a:spcPct val="150000"/>
              </a:lnSpc>
              <a:buFont typeface="Wingdings" panose="05000000000000000000" pitchFamily="2" charset="2"/>
              <a:buChar char="q"/>
            </a:pPr>
            <a:r>
              <a:rPr lang="en-US" sz="1400" dirty="0"/>
              <a:t>At that time, student can't know their result data or can't send result data to their TG. So we have added this feature for making student and teacher's work easy.	</a:t>
            </a:r>
          </a:p>
          <a:p>
            <a:pPr>
              <a:lnSpc>
                <a:spcPct val="150000"/>
              </a:lnSpc>
              <a:buFont typeface="Wingdings" panose="05000000000000000000" pitchFamily="2" charset="2"/>
              <a:buChar char="q"/>
            </a:pPr>
            <a:r>
              <a:rPr lang="en-US" sz="1400" dirty="0"/>
              <a:t>By this feature student and teacher can view his marks and can download result's PDF file.	</a:t>
            </a:r>
            <a:endParaRPr lang="en-IN" sz="1400" dirty="0"/>
          </a:p>
        </p:txBody>
      </p:sp>
      <p:pic>
        <p:nvPicPr>
          <p:cNvPr id="7" name="Picture Placeholder 6">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a:srcRect/>
          <a:stretch/>
        </p:blipFill>
        <p:spPr>
          <a:xfrm>
            <a:off x="5220929" y="777922"/>
            <a:ext cx="5338915" cy="5305787"/>
          </a:xfrm>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14</a:t>
            </a:fld>
            <a:endParaRPr lang="en-US" dirty="0"/>
          </a:p>
        </p:txBody>
      </p:sp>
    </p:spTree>
    <p:extLst>
      <p:ext uri="{BB962C8B-B14F-4D97-AF65-F5344CB8AC3E}">
        <p14:creationId xmlns:p14="http://schemas.microsoft.com/office/powerpoint/2010/main" val="3886176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a:xfrm>
            <a:off x="515937" y="499595"/>
            <a:ext cx="6365153" cy="1325563"/>
          </a:xfrm>
        </p:spPr>
        <p:txBody>
          <a:bodyPr/>
          <a:lstStyle/>
          <a:p>
            <a:r>
              <a:rPr lang="en-US" dirty="0">
                <a:latin typeface="Livvic" panose="020B0604020202020204"/>
              </a:rPr>
              <a:t>HARDWARE/SOFTWARE REQUIREMENTS</a:t>
            </a:r>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3844" y="2023140"/>
            <a:ext cx="3991476" cy="4834860"/>
          </a:xfrm>
        </p:spPr>
        <p:txBody>
          <a:bodyPr/>
          <a:lstStyle/>
          <a:p>
            <a:pPr marL="0" marR="0" indent="0" algn="just">
              <a:lnSpc>
                <a:spcPct val="150000"/>
              </a:lnSpc>
              <a:spcBef>
                <a:spcPts val="0"/>
              </a:spcBef>
              <a:spcAft>
                <a:spcPts val="0"/>
              </a:spcAft>
              <a:buNone/>
              <a:tabLst>
                <a:tab pos="1848485" algn="l"/>
              </a:tabLst>
            </a:pPr>
            <a:r>
              <a:rPr lang="en-IN" sz="1800" b="1" dirty="0">
                <a:solidFill>
                  <a:schemeClr val="accent2">
                    <a:lumMod val="75000"/>
                  </a:schemeClr>
                </a:solidFill>
                <a:effectLst/>
                <a:latin typeface="Bahnschrift" panose="020B0502040204020203" pitchFamily="34" charset="0"/>
                <a:ea typeface="Times New Roman" panose="02020603050405020304" pitchFamily="18" charset="0"/>
                <a:cs typeface="Latha" panose="020B0604020202020204" pitchFamily="34" charset="0"/>
              </a:rPr>
              <a:t>SOFTWARE REQUIREMENTS :</a:t>
            </a:r>
            <a:r>
              <a:rPr lang="en-IN" sz="1800" b="1" dirty="0">
                <a:solidFill>
                  <a:srgbClr val="000000"/>
                </a:solidFill>
                <a:effectLst/>
                <a:latin typeface="Bahnschrift" panose="020B0502040204020203" pitchFamily="34" charset="0"/>
                <a:ea typeface="Times New Roman" panose="02020603050405020304" pitchFamily="18" charset="0"/>
                <a:cs typeface="Latha" panose="020B0604020202020204" pitchFamily="34" charset="0"/>
              </a:rPr>
              <a:t>	</a:t>
            </a:r>
            <a:endParaRPr lang="en-IN" sz="1800" dirty="0">
              <a:effectLst/>
              <a:latin typeface="Bahnschrift" panose="020B0502040204020203" pitchFamily="34" charset="0"/>
              <a:ea typeface="Times New Roman" panose="02020603050405020304" pitchFamily="18" charset="0"/>
              <a:cs typeface="Latha" panose="020B0604020202020204" pitchFamily="34" charset="0"/>
            </a:endParaRPr>
          </a:p>
          <a:p>
            <a:pPr marL="342900" marR="0" lvl="0" indent="-342900" algn="just">
              <a:lnSpc>
                <a:spcPct val="150000"/>
              </a:lnSpc>
              <a:spcBef>
                <a:spcPts val="0"/>
              </a:spcBef>
              <a:spcAft>
                <a:spcPts val="0"/>
              </a:spcAft>
              <a:buSzPts val="1000"/>
              <a:buFont typeface="Wingdings" panose="05000000000000000000" pitchFamily="2" charset="2"/>
              <a:buChar char=""/>
              <a:tabLst>
                <a:tab pos="457200" algn="l"/>
              </a:tabLst>
            </a:pPr>
            <a:r>
              <a:rPr lang="en-IN" sz="1800" dirty="0">
                <a:latin typeface="Bahnschrift" panose="020B0502040204020203" pitchFamily="34" charset="0"/>
                <a:ea typeface="Calibri" panose="020F0502020204030204" pitchFamily="34" charset="0"/>
                <a:cs typeface="Symbol" panose="05050102010706020507" pitchFamily="18" charset="2"/>
              </a:rPr>
              <a:t>OS – any (Windows, Linux)</a:t>
            </a:r>
          </a:p>
          <a:p>
            <a:pPr marL="342900" marR="0" lvl="0" indent="-342900" algn="just">
              <a:lnSpc>
                <a:spcPct val="150000"/>
              </a:lnSpc>
              <a:spcBef>
                <a:spcPts val="0"/>
              </a:spcBef>
              <a:spcAft>
                <a:spcPts val="0"/>
              </a:spcAft>
              <a:buSzPts val="1000"/>
              <a:buFont typeface="Wingdings" panose="05000000000000000000" pitchFamily="2" charset="2"/>
              <a:buChar char=""/>
              <a:tabLst>
                <a:tab pos="457200" algn="l"/>
              </a:tabLst>
            </a:pPr>
            <a:r>
              <a:rPr lang="en-IN" sz="1800" dirty="0">
                <a:latin typeface="Bahnschrift" panose="020B0502040204020203" pitchFamily="34" charset="0"/>
                <a:ea typeface="Calibri" panose="020F0502020204030204" pitchFamily="34" charset="0"/>
                <a:cs typeface="Symbol" panose="05050102010706020507" pitchFamily="18" charset="2"/>
              </a:rPr>
              <a:t>Browser – any</a:t>
            </a:r>
          </a:p>
          <a:p>
            <a:pPr marL="342900" marR="0" lvl="0" indent="-342900" algn="just">
              <a:lnSpc>
                <a:spcPct val="150000"/>
              </a:lnSpc>
              <a:spcBef>
                <a:spcPts val="0"/>
              </a:spcBef>
              <a:spcAft>
                <a:spcPts val="0"/>
              </a:spcAft>
              <a:buSzPts val="1000"/>
              <a:buFont typeface="Wingdings" panose="05000000000000000000" pitchFamily="2" charset="2"/>
              <a:buChar char=""/>
              <a:tabLst>
                <a:tab pos="457200" algn="l"/>
              </a:tabLst>
            </a:pPr>
            <a:r>
              <a:rPr lang="en-IN" sz="1800" dirty="0">
                <a:latin typeface="Bahnschrift" panose="020B0502040204020203" pitchFamily="34" charset="0"/>
                <a:ea typeface="Calibri" panose="020F0502020204030204" pitchFamily="34" charset="0"/>
                <a:cs typeface="Symbol" panose="05050102010706020507" pitchFamily="18" charset="2"/>
              </a:rPr>
              <a:t>Internet connection</a:t>
            </a:r>
            <a:endParaRPr lang="en-IN" sz="1600" dirty="0">
              <a:latin typeface="Bahnschrift" panose="020B0502040204020203" pitchFamily="34" charset="0"/>
              <a:ea typeface="Calibri" panose="020F0502020204030204" pitchFamily="34" charset="0"/>
              <a:cs typeface="Symbol" panose="05050102010706020507" pitchFamily="18" charset="2"/>
            </a:endParaRPr>
          </a:p>
          <a:p>
            <a:pPr marL="0" marR="0" indent="0">
              <a:lnSpc>
                <a:spcPct val="115000"/>
              </a:lnSpc>
              <a:spcBef>
                <a:spcPts val="0"/>
              </a:spcBef>
              <a:spcAft>
                <a:spcPts val="0"/>
              </a:spcAft>
              <a:buNone/>
            </a:pPr>
            <a:endParaRPr lang="en-IN" sz="1800" dirty="0">
              <a:effectLst/>
              <a:latin typeface="Bahnschrift" panose="020B0502040204020203" pitchFamily="34" charset="0"/>
              <a:ea typeface="Times New Roman" panose="02020603050405020304" pitchFamily="18" charset="0"/>
              <a:cs typeface="Latha" panose="020B0604020202020204" pitchFamily="34" charset="0"/>
            </a:endParaRPr>
          </a:p>
          <a:p>
            <a:pPr marL="0" marR="0" indent="0">
              <a:lnSpc>
                <a:spcPct val="115000"/>
              </a:lnSpc>
              <a:spcBef>
                <a:spcPts val="0"/>
              </a:spcBef>
              <a:spcAft>
                <a:spcPts val="0"/>
              </a:spcAft>
              <a:buNone/>
            </a:pPr>
            <a:r>
              <a:rPr lang="en-IN" sz="1800" b="1" dirty="0">
                <a:solidFill>
                  <a:schemeClr val="accent2">
                    <a:lumMod val="75000"/>
                  </a:schemeClr>
                </a:solidFill>
                <a:effectLst/>
                <a:latin typeface="Bahnschrift" panose="020B0502040204020203" pitchFamily="34" charset="0"/>
                <a:ea typeface="Times New Roman" panose="02020603050405020304" pitchFamily="18" charset="0"/>
                <a:cs typeface="Latha" panose="020B0604020202020204" pitchFamily="34" charset="0"/>
              </a:rPr>
              <a:t>HARDWARE REQUIREMENTS :</a:t>
            </a:r>
            <a:endParaRPr lang="en-IN" sz="1800" dirty="0">
              <a:solidFill>
                <a:schemeClr val="accent2">
                  <a:lumMod val="75000"/>
                </a:schemeClr>
              </a:solidFill>
              <a:effectLst/>
              <a:latin typeface="Bahnschrift" panose="020B0502040204020203" pitchFamily="34" charset="0"/>
              <a:ea typeface="Times New Roman" panose="02020603050405020304" pitchFamily="18" charset="0"/>
              <a:cs typeface="Latha" panose="020B0604020202020204" pitchFamily="34" charset="0"/>
            </a:endParaRPr>
          </a:p>
          <a:p>
            <a:pPr marL="342900" marR="0" lvl="0" indent="-342900" algn="just">
              <a:lnSpc>
                <a:spcPct val="150000"/>
              </a:lnSpc>
              <a:spcBef>
                <a:spcPts val="0"/>
              </a:spcBef>
              <a:spcAft>
                <a:spcPts val="0"/>
              </a:spcAft>
              <a:buSzPts val="1000"/>
              <a:buFont typeface="Wingdings" panose="05000000000000000000" pitchFamily="2" charset="2"/>
              <a:buChar char=""/>
              <a:tabLst>
                <a:tab pos="457200" algn="l"/>
              </a:tabLst>
            </a:pPr>
            <a:r>
              <a:rPr lang="en-IN" sz="1800" dirty="0">
                <a:solidFill>
                  <a:srgbClr val="000000"/>
                </a:solidFill>
                <a:effectLst/>
                <a:latin typeface="Bahnschrift" panose="020B0502040204020203" pitchFamily="34" charset="0"/>
                <a:ea typeface="Times New Roman" panose="02020603050405020304" pitchFamily="18" charset="0"/>
                <a:cs typeface="Latha" panose="020B0604020202020204" pitchFamily="34" charset="0"/>
              </a:rPr>
              <a:t>Hard Disk – 1 GB or Above</a:t>
            </a:r>
            <a:endParaRPr lang="en-IN" sz="1800" dirty="0">
              <a:effectLst/>
              <a:latin typeface="Bahnschrift" panose="020B0502040204020203" pitchFamily="34" charset="0"/>
              <a:ea typeface="Times New Roman" panose="02020603050405020304" pitchFamily="18" charset="0"/>
              <a:cs typeface="Latha" panose="020B0604020202020204" pitchFamily="34" charset="0"/>
            </a:endParaRPr>
          </a:p>
          <a:p>
            <a:pPr marL="342900" marR="0" lvl="0" indent="-342900" algn="just">
              <a:lnSpc>
                <a:spcPct val="150000"/>
              </a:lnSpc>
              <a:spcBef>
                <a:spcPts val="0"/>
              </a:spcBef>
              <a:spcAft>
                <a:spcPts val="0"/>
              </a:spcAft>
              <a:buSzPts val="1000"/>
              <a:buFont typeface="Wingdings" panose="05000000000000000000" pitchFamily="2" charset="2"/>
              <a:buChar char=""/>
              <a:tabLst>
                <a:tab pos="457200" algn="l"/>
              </a:tabLst>
            </a:pPr>
            <a:r>
              <a:rPr lang="en-IN" sz="1800" dirty="0">
                <a:solidFill>
                  <a:srgbClr val="000000"/>
                </a:solidFill>
                <a:effectLst/>
                <a:latin typeface="Bahnschrift" panose="020B0502040204020203" pitchFamily="34" charset="0"/>
                <a:ea typeface="Times New Roman" panose="02020603050405020304" pitchFamily="18" charset="0"/>
                <a:cs typeface="Latha" panose="020B0604020202020204" pitchFamily="34" charset="0"/>
              </a:rPr>
              <a:t>RAM required – 4 GB or Above</a:t>
            </a:r>
            <a:endParaRPr lang="en-IN" sz="1800" dirty="0">
              <a:solidFill>
                <a:srgbClr val="000000"/>
              </a:solidFill>
              <a:latin typeface="Bahnschrift" panose="020B0502040204020203" pitchFamily="34" charset="0"/>
              <a:ea typeface="Times New Roman" panose="02020603050405020304" pitchFamily="18" charset="0"/>
              <a:cs typeface="Latha" panose="020B0604020202020204" pitchFamily="34" charset="0"/>
            </a:endParaRPr>
          </a:p>
          <a:p>
            <a:pPr marL="342900" marR="0" lvl="0" indent="-342900" algn="just">
              <a:lnSpc>
                <a:spcPct val="150000"/>
              </a:lnSpc>
              <a:spcBef>
                <a:spcPts val="0"/>
              </a:spcBef>
              <a:spcAft>
                <a:spcPts val="0"/>
              </a:spcAft>
              <a:buSzPts val="1000"/>
              <a:buFont typeface="Wingdings" panose="05000000000000000000" pitchFamily="2" charset="2"/>
              <a:buChar char=""/>
              <a:tabLst>
                <a:tab pos="457200" algn="l"/>
              </a:tabLst>
            </a:pPr>
            <a:r>
              <a:rPr lang="en-IN" sz="1800" dirty="0">
                <a:effectLst/>
                <a:latin typeface="Bahnschrift" panose="020B0502040204020203" pitchFamily="34" charset="0"/>
                <a:ea typeface="Times New Roman" panose="02020603050405020304" pitchFamily="18" charset="0"/>
              </a:rPr>
              <a:t>Processor – Core i3 or Above</a:t>
            </a: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6585527" y="499595"/>
            <a:ext cx="5178305" cy="4603038"/>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15</a:t>
            </a:fld>
            <a:endParaRPr lang="en-US" dirty="0"/>
          </a:p>
        </p:txBody>
      </p:sp>
    </p:spTree>
    <p:extLst>
      <p:ext uri="{BB962C8B-B14F-4D97-AF65-F5344CB8AC3E}">
        <p14:creationId xmlns:p14="http://schemas.microsoft.com/office/powerpoint/2010/main" val="15756257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solidFill>
                  <a:srgbClr val="C00000"/>
                </a:solidFill>
              </a:rPr>
              <a:t>screens</a:t>
            </a:r>
          </a:p>
        </p:txBody>
      </p:sp>
      <p:sp>
        <p:nvSpPr>
          <p:cNvPr id="4" name="Slide Number Placeholder 3"/>
          <p:cNvSpPr>
            <a:spLocks noGrp="1"/>
          </p:cNvSpPr>
          <p:nvPr>
            <p:ph type="sldNum" sz="quarter" idx="12"/>
          </p:nvPr>
        </p:nvSpPr>
        <p:spPr/>
        <p:txBody>
          <a:bodyPr/>
          <a:lstStyle/>
          <a:p>
            <a:r>
              <a:rPr lang="en-US" dirty="0"/>
              <a:t>15</a:t>
            </a:r>
          </a:p>
        </p:txBody>
      </p:sp>
      <p:pic>
        <p:nvPicPr>
          <p:cNvPr id="6" name="Picture 5">
            <a:extLst>
              <a:ext uri="{FF2B5EF4-FFF2-40B4-BE49-F238E27FC236}">
                <a16:creationId xmlns:a16="http://schemas.microsoft.com/office/drawing/2014/main" id="{FD69BDB5-6588-4BDA-B3D6-0C3FD5A1E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111" y="1390354"/>
            <a:ext cx="8435778" cy="4077292"/>
          </a:xfrm>
          <a:prstGeom prst="rect">
            <a:avLst/>
          </a:prstGeom>
        </p:spPr>
      </p:pic>
      <p:sp>
        <p:nvSpPr>
          <p:cNvPr id="8" name="TextBox 7">
            <a:extLst>
              <a:ext uri="{FF2B5EF4-FFF2-40B4-BE49-F238E27FC236}">
                <a16:creationId xmlns:a16="http://schemas.microsoft.com/office/drawing/2014/main" id="{52FFE3C9-1986-4121-BDF7-2F800CA24237}"/>
              </a:ext>
            </a:extLst>
          </p:cNvPr>
          <p:cNvSpPr txBox="1"/>
          <p:nvPr/>
        </p:nvSpPr>
        <p:spPr>
          <a:xfrm>
            <a:off x="5441861" y="5691043"/>
            <a:ext cx="1298753" cy="369332"/>
          </a:xfrm>
          <a:prstGeom prst="rect">
            <a:avLst/>
          </a:prstGeom>
          <a:noFill/>
        </p:spPr>
        <p:txBody>
          <a:bodyPr wrap="none" rtlCol="0">
            <a:spAutoFit/>
          </a:bodyPr>
          <a:lstStyle/>
          <a:p>
            <a:r>
              <a:rPr lang="en-US" b="1" dirty="0"/>
              <a:t>Login Page</a:t>
            </a:r>
            <a:endParaRPr lang="en-IN" b="1" dirty="0"/>
          </a:p>
        </p:txBody>
      </p:sp>
    </p:spTree>
    <p:extLst>
      <p:ext uri="{BB962C8B-B14F-4D97-AF65-F5344CB8AC3E}">
        <p14:creationId xmlns:p14="http://schemas.microsoft.com/office/powerpoint/2010/main" val="38581379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16</a:t>
            </a:r>
          </a:p>
        </p:txBody>
      </p:sp>
      <p:sp>
        <p:nvSpPr>
          <p:cNvPr id="8" name="TextBox 7">
            <a:extLst>
              <a:ext uri="{FF2B5EF4-FFF2-40B4-BE49-F238E27FC236}">
                <a16:creationId xmlns:a16="http://schemas.microsoft.com/office/drawing/2014/main" id="{52FFE3C9-1986-4121-BDF7-2F800CA24237}"/>
              </a:ext>
            </a:extLst>
          </p:cNvPr>
          <p:cNvSpPr txBox="1"/>
          <p:nvPr/>
        </p:nvSpPr>
        <p:spPr>
          <a:xfrm>
            <a:off x="5441861" y="5691043"/>
            <a:ext cx="1216102" cy="369332"/>
          </a:xfrm>
          <a:prstGeom prst="rect">
            <a:avLst/>
          </a:prstGeom>
          <a:noFill/>
        </p:spPr>
        <p:txBody>
          <a:bodyPr wrap="none" rtlCol="0">
            <a:spAutoFit/>
          </a:bodyPr>
          <a:lstStyle/>
          <a:p>
            <a:r>
              <a:rPr lang="en-US" b="1" dirty="0"/>
              <a:t>Homepage</a:t>
            </a:r>
            <a:endParaRPr lang="en-IN" b="1" dirty="0"/>
          </a:p>
        </p:txBody>
      </p:sp>
      <p:pic>
        <p:nvPicPr>
          <p:cNvPr id="9" name="Picture 8">
            <a:extLst>
              <a:ext uri="{FF2B5EF4-FFF2-40B4-BE49-F238E27FC236}">
                <a16:creationId xmlns:a16="http://schemas.microsoft.com/office/drawing/2014/main" id="{E5F259AF-AF61-4E55-B32A-EAB4FFACD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056" y="1217509"/>
            <a:ext cx="8798362" cy="4422981"/>
          </a:xfrm>
          <a:prstGeom prst="rect">
            <a:avLst/>
          </a:prstGeom>
        </p:spPr>
      </p:pic>
    </p:spTree>
    <p:extLst>
      <p:ext uri="{BB962C8B-B14F-4D97-AF65-F5344CB8AC3E}">
        <p14:creationId xmlns:p14="http://schemas.microsoft.com/office/powerpoint/2010/main" val="207946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17</a:t>
            </a:r>
          </a:p>
        </p:txBody>
      </p:sp>
      <p:sp>
        <p:nvSpPr>
          <p:cNvPr id="8" name="TextBox 7">
            <a:extLst>
              <a:ext uri="{FF2B5EF4-FFF2-40B4-BE49-F238E27FC236}">
                <a16:creationId xmlns:a16="http://schemas.microsoft.com/office/drawing/2014/main" id="{52FFE3C9-1986-4121-BDF7-2F800CA24237}"/>
              </a:ext>
            </a:extLst>
          </p:cNvPr>
          <p:cNvSpPr txBox="1"/>
          <p:nvPr/>
        </p:nvSpPr>
        <p:spPr>
          <a:xfrm>
            <a:off x="5441861" y="5691043"/>
            <a:ext cx="1315809" cy="369332"/>
          </a:xfrm>
          <a:prstGeom prst="rect">
            <a:avLst/>
          </a:prstGeom>
          <a:noFill/>
        </p:spPr>
        <p:txBody>
          <a:bodyPr wrap="none" rtlCol="0">
            <a:spAutoFit/>
          </a:bodyPr>
          <a:lstStyle/>
          <a:p>
            <a:r>
              <a:rPr lang="en-US" b="1" dirty="0"/>
              <a:t>Notice Page</a:t>
            </a:r>
            <a:endParaRPr lang="en-IN" b="1" dirty="0"/>
          </a:p>
        </p:txBody>
      </p:sp>
      <p:pic>
        <p:nvPicPr>
          <p:cNvPr id="9" name="Picture 8">
            <a:extLst>
              <a:ext uri="{FF2B5EF4-FFF2-40B4-BE49-F238E27FC236}">
                <a16:creationId xmlns:a16="http://schemas.microsoft.com/office/drawing/2014/main" id="{43041A9C-D0E9-410F-AB69-9B5ED8806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111" y="1451254"/>
            <a:ext cx="8395455" cy="4077292"/>
          </a:xfrm>
          <a:prstGeom prst="rect">
            <a:avLst/>
          </a:prstGeom>
        </p:spPr>
      </p:pic>
    </p:spTree>
    <p:extLst>
      <p:ext uri="{BB962C8B-B14F-4D97-AF65-F5344CB8AC3E}">
        <p14:creationId xmlns:p14="http://schemas.microsoft.com/office/powerpoint/2010/main" val="3429624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18</a:t>
            </a:r>
          </a:p>
        </p:txBody>
      </p:sp>
      <p:sp>
        <p:nvSpPr>
          <p:cNvPr id="8" name="TextBox 7">
            <a:extLst>
              <a:ext uri="{FF2B5EF4-FFF2-40B4-BE49-F238E27FC236}">
                <a16:creationId xmlns:a16="http://schemas.microsoft.com/office/drawing/2014/main" id="{52FFE3C9-1986-4121-BDF7-2F800CA24237}"/>
              </a:ext>
            </a:extLst>
          </p:cNvPr>
          <p:cNvSpPr txBox="1"/>
          <p:nvPr/>
        </p:nvSpPr>
        <p:spPr>
          <a:xfrm>
            <a:off x="5441861" y="5691043"/>
            <a:ext cx="1840953" cy="369332"/>
          </a:xfrm>
          <a:prstGeom prst="rect">
            <a:avLst/>
          </a:prstGeom>
          <a:noFill/>
        </p:spPr>
        <p:txBody>
          <a:bodyPr wrap="none" rtlCol="0">
            <a:spAutoFit/>
          </a:bodyPr>
          <a:lstStyle/>
          <a:p>
            <a:r>
              <a:rPr lang="en-US" b="1" dirty="0"/>
              <a:t>Attendance Table</a:t>
            </a:r>
            <a:endParaRPr lang="en-IN" b="1" dirty="0"/>
          </a:p>
        </p:txBody>
      </p:sp>
      <p:pic>
        <p:nvPicPr>
          <p:cNvPr id="9" name="Picture 8">
            <a:extLst>
              <a:ext uri="{FF2B5EF4-FFF2-40B4-BE49-F238E27FC236}">
                <a16:creationId xmlns:a16="http://schemas.microsoft.com/office/drawing/2014/main" id="{3FBD0AA3-4726-44F9-A1B1-A73587C88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27" y="1402115"/>
            <a:ext cx="8382745" cy="4053770"/>
          </a:xfrm>
          <a:prstGeom prst="rect">
            <a:avLst/>
          </a:prstGeom>
        </p:spPr>
      </p:pic>
    </p:spTree>
    <p:extLst>
      <p:ext uri="{BB962C8B-B14F-4D97-AF65-F5344CB8AC3E}">
        <p14:creationId xmlns:p14="http://schemas.microsoft.com/office/powerpoint/2010/main" val="3466394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ctrTitle" idx="9"/>
          </p:nvPr>
        </p:nvSpPr>
        <p:spPr>
          <a:xfrm rot="5400000">
            <a:off x="8897159" y="2195027"/>
            <a:ext cx="3884400" cy="650000"/>
          </a:xfrm>
          <a:prstGeom prst="rect">
            <a:avLst/>
          </a:prstGeom>
        </p:spPr>
        <p:txBody>
          <a:bodyPr spcFirstLastPara="1" vert="horz" wrap="square" lIns="121900" tIns="121900" rIns="121900" bIns="121900" rtlCol="0" anchor="ctr" anchorCtr="0">
            <a:noAutofit/>
          </a:bodyPr>
          <a:lstStyle/>
          <a:p>
            <a:r>
              <a:rPr lang="es" sz="3200" b="1" dirty="0">
                <a:solidFill>
                  <a:schemeClr val="tx2"/>
                </a:solidFill>
                <a:latin typeface="Livvic" panose="020B0604020202020204" charset="0"/>
              </a:rPr>
              <a:t>TABLE OF</a:t>
            </a:r>
            <a:br>
              <a:rPr lang="es" sz="3200" b="1" dirty="0">
                <a:solidFill>
                  <a:schemeClr val="tx2"/>
                </a:solidFill>
                <a:latin typeface="Livvic" panose="020B0604020202020204" charset="0"/>
              </a:rPr>
            </a:br>
            <a:r>
              <a:rPr lang="es" sz="3200" b="1" dirty="0">
                <a:solidFill>
                  <a:schemeClr val="tx2"/>
                </a:solidFill>
                <a:latin typeface="Livvic" panose="020B0604020202020204" charset="0"/>
              </a:rPr>
              <a:t>CONTENTS</a:t>
            </a:r>
            <a:endParaRPr sz="3200" b="1" dirty="0">
              <a:solidFill>
                <a:schemeClr val="tx2"/>
              </a:solidFill>
              <a:latin typeface="Livvic" panose="020B0604020202020204" charset="0"/>
            </a:endParaRPr>
          </a:p>
        </p:txBody>
      </p:sp>
      <p:sp>
        <p:nvSpPr>
          <p:cNvPr id="142" name="Google Shape;142;p26"/>
          <p:cNvSpPr/>
          <p:nvPr/>
        </p:nvSpPr>
        <p:spPr>
          <a:xfrm rot="-5400000" flipH="1">
            <a:off x="-1277133" y="1277200"/>
            <a:ext cx="6854400" cy="4300000"/>
          </a:xfrm>
          <a:prstGeom prst="rect">
            <a:avLst/>
          </a:prstGeom>
          <a:solidFill>
            <a:schemeClr val="accent1"/>
          </a:solidFill>
          <a:ln>
            <a:noFill/>
          </a:ln>
        </p:spPr>
        <p:txBody>
          <a:bodyPr spcFirstLastPara="1" wrap="square" lIns="121900" tIns="121900" rIns="121900" bIns="121900" anchor="ctr" anchorCtr="0">
            <a:noAutofit/>
          </a:bodyPr>
          <a:lstStyle/>
          <a:p>
            <a:endParaRPr sz="2400" dirty="0"/>
          </a:p>
        </p:txBody>
      </p:sp>
      <p:sp>
        <p:nvSpPr>
          <p:cNvPr id="145" name="Google Shape;145;p26"/>
          <p:cNvSpPr txBox="1">
            <a:spLocks noGrp="1"/>
          </p:cNvSpPr>
          <p:nvPr>
            <p:ph type="title" idx="8"/>
          </p:nvPr>
        </p:nvSpPr>
        <p:spPr>
          <a:xfrm>
            <a:off x="3362339" y="1476541"/>
            <a:ext cx="2098000" cy="770400"/>
          </a:xfrm>
          <a:prstGeom prst="rect">
            <a:avLst/>
          </a:prstGeom>
        </p:spPr>
        <p:txBody>
          <a:bodyPr spcFirstLastPara="1" vert="horz" wrap="square" lIns="121900" tIns="121900" rIns="121900" bIns="121900" rtlCol="0" anchor="ctr" anchorCtr="0">
            <a:noAutofit/>
          </a:bodyPr>
          <a:lstStyle/>
          <a:p>
            <a:r>
              <a:rPr lang="es" sz="2000" b="1" dirty="0">
                <a:solidFill>
                  <a:schemeClr val="lt1"/>
                </a:solidFill>
                <a:latin typeface="Livvic" panose="020B0604020202020204" charset="0"/>
              </a:rPr>
              <a:t>03</a:t>
            </a:r>
            <a:endParaRPr sz="2000" b="1" dirty="0">
              <a:solidFill>
                <a:schemeClr val="lt1"/>
              </a:solidFill>
              <a:latin typeface="Livvic" panose="020B0604020202020204" charset="0"/>
            </a:endParaRPr>
          </a:p>
        </p:txBody>
      </p:sp>
      <p:sp>
        <p:nvSpPr>
          <p:cNvPr id="146" name="Google Shape;146;p26"/>
          <p:cNvSpPr txBox="1">
            <a:spLocks noGrp="1"/>
          </p:cNvSpPr>
          <p:nvPr>
            <p:ph type="ctrTitle"/>
          </p:nvPr>
        </p:nvSpPr>
        <p:spPr>
          <a:xfrm>
            <a:off x="4565203" y="686793"/>
            <a:ext cx="3002400" cy="468993"/>
          </a:xfrm>
          <a:prstGeom prst="rect">
            <a:avLst/>
          </a:prstGeom>
        </p:spPr>
        <p:txBody>
          <a:bodyPr spcFirstLastPara="1" vert="horz" wrap="square" lIns="121900" tIns="121900" rIns="121900" bIns="121900" rtlCol="0" anchor="b" anchorCtr="0">
            <a:noAutofit/>
          </a:bodyPr>
          <a:lstStyle/>
          <a:p>
            <a:pPr>
              <a:buClr>
                <a:schemeClr val="dk1"/>
              </a:buClr>
              <a:buSzPts val="1100"/>
            </a:pPr>
            <a:endParaRPr sz="2000" b="1" dirty="0">
              <a:latin typeface="Bahnschrift" panose="020B0502040204020203" pitchFamily="34" charset="0"/>
            </a:endParaRPr>
          </a:p>
          <a:p>
            <a:r>
              <a:rPr lang="es" sz="2000" b="1" dirty="0">
                <a:latin typeface="Bahnschrift" panose="020B0502040204020203" pitchFamily="34" charset="0"/>
              </a:rPr>
              <a:t>ABSTRACT</a:t>
            </a:r>
            <a:endParaRPr sz="2000" b="1" dirty="0">
              <a:latin typeface="Bahnschrift" panose="020B0502040204020203" pitchFamily="34" charset="0"/>
            </a:endParaRPr>
          </a:p>
        </p:txBody>
      </p:sp>
      <p:sp>
        <p:nvSpPr>
          <p:cNvPr id="148" name="Google Shape;148;p26"/>
          <p:cNvSpPr txBox="1">
            <a:spLocks noGrp="1"/>
          </p:cNvSpPr>
          <p:nvPr>
            <p:ph type="title" idx="2"/>
          </p:nvPr>
        </p:nvSpPr>
        <p:spPr>
          <a:xfrm>
            <a:off x="3363839" y="491382"/>
            <a:ext cx="2318800" cy="770400"/>
          </a:xfrm>
          <a:prstGeom prst="rect">
            <a:avLst/>
          </a:prstGeom>
        </p:spPr>
        <p:txBody>
          <a:bodyPr spcFirstLastPara="1" vert="horz" wrap="square" lIns="121900" tIns="121900" rIns="121900" bIns="121900" rtlCol="0" anchor="ctr" anchorCtr="0">
            <a:noAutofit/>
          </a:bodyPr>
          <a:lstStyle/>
          <a:p>
            <a:r>
              <a:rPr lang="es" sz="2000" b="1" dirty="0">
                <a:solidFill>
                  <a:schemeClr val="lt1"/>
                </a:solidFill>
                <a:latin typeface="Livvic" panose="020B0604020202020204" charset="0"/>
              </a:rPr>
              <a:t>01</a:t>
            </a:r>
            <a:endParaRPr sz="2000" b="1" dirty="0">
              <a:solidFill>
                <a:schemeClr val="lt1"/>
              </a:solidFill>
              <a:latin typeface="Livvic" panose="020B0604020202020204" charset="0"/>
            </a:endParaRPr>
          </a:p>
        </p:txBody>
      </p:sp>
      <p:sp>
        <p:nvSpPr>
          <p:cNvPr id="151" name="Google Shape;151;p26"/>
          <p:cNvSpPr txBox="1">
            <a:spLocks noGrp="1"/>
          </p:cNvSpPr>
          <p:nvPr>
            <p:ph type="title" idx="5"/>
          </p:nvPr>
        </p:nvSpPr>
        <p:spPr>
          <a:xfrm>
            <a:off x="3362339" y="994428"/>
            <a:ext cx="2153600" cy="770400"/>
          </a:xfrm>
          <a:prstGeom prst="rect">
            <a:avLst/>
          </a:prstGeom>
        </p:spPr>
        <p:txBody>
          <a:bodyPr spcFirstLastPara="1" vert="horz" wrap="square" lIns="121900" tIns="121900" rIns="121900" bIns="121900" rtlCol="0" anchor="ctr" anchorCtr="0">
            <a:noAutofit/>
          </a:bodyPr>
          <a:lstStyle/>
          <a:p>
            <a:r>
              <a:rPr lang="es" sz="2000" b="1" dirty="0">
                <a:solidFill>
                  <a:schemeClr val="lt1"/>
                </a:solidFill>
                <a:latin typeface="Livvic" panose="020B0604020202020204" charset="0"/>
              </a:rPr>
              <a:t>02</a:t>
            </a:r>
            <a:endParaRPr sz="2000" b="1" dirty="0">
              <a:solidFill>
                <a:schemeClr val="lt1"/>
              </a:solidFill>
              <a:latin typeface="Livvic" panose="020B0604020202020204" charset="0"/>
            </a:endParaRPr>
          </a:p>
        </p:txBody>
      </p:sp>
      <p:sp>
        <p:nvSpPr>
          <p:cNvPr id="154" name="Google Shape;154;p26"/>
          <p:cNvSpPr txBox="1">
            <a:spLocks noGrp="1"/>
          </p:cNvSpPr>
          <p:nvPr>
            <p:ph type="title" idx="15"/>
          </p:nvPr>
        </p:nvSpPr>
        <p:spPr>
          <a:xfrm>
            <a:off x="3362339" y="1949334"/>
            <a:ext cx="2098000" cy="770400"/>
          </a:xfrm>
          <a:prstGeom prst="rect">
            <a:avLst/>
          </a:prstGeom>
        </p:spPr>
        <p:txBody>
          <a:bodyPr spcFirstLastPara="1" vert="horz" wrap="square" lIns="121900" tIns="121900" rIns="121900" bIns="121900" rtlCol="0" anchor="ctr" anchorCtr="0">
            <a:noAutofit/>
          </a:bodyPr>
          <a:lstStyle/>
          <a:p>
            <a:r>
              <a:rPr lang="es" sz="2000" b="1" dirty="0">
                <a:solidFill>
                  <a:schemeClr val="lt1"/>
                </a:solidFill>
                <a:latin typeface="Livvic" panose="020B0604020202020204" charset="0"/>
              </a:rPr>
              <a:t>04</a:t>
            </a:r>
            <a:endParaRPr sz="2000" b="1" dirty="0">
              <a:solidFill>
                <a:schemeClr val="lt1"/>
              </a:solidFill>
              <a:latin typeface="Livvic" panose="020B0604020202020204" charset="0"/>
            </a:endParaRPr>
          </a:p>
        </p:txBody>
      </p:sp>
      <p:sp>
        <p:nvSpPr>
          <p:cNvPr id="157" name="Google Shape;157;p26"/>
          <p:cNvSpPr txBox="1">
            <a:spLocks noGrp="1"/>
          </p:cNvSpPr>
          <p:nvPr>
            <p:ph type="title" idx="18"/>
          </p:nvPr>
        </p:nvSpPr>
        <p:spPr>
          <a:xfrm>
            <a:off x="3360542" y="2405785"/>
            <a:ext cx="2098000" cy="770400"/>
          </a:xfrm>
          <a:prstGeom prst="rect">
            <a:avLst/>
          </a:prstGeom>
        </p:spPr>
        <p:txBody>
          <a:bodyPr spcFirstLastPara="1" vert="horz" wrap="square" lIns="121900" tIns="121900" rIns="121900" bIns="121900" rtlCol="0" anchor="ctr" anchorCtr="0">
            <a:noAutofit/>
          </a:bodyPr>
          <a:lstStyle/>
          <a:p>
            <a:r>
              <a:rPr lang="es" sz="2000" b="1" dirty="0">
                <a:solidFill>
                  <a:schemeClr val="lt1"/>
                </a:solidFill>
                <a:latin typeface="Livvic" panose="020B0604020202020204" charset="0"/>
              </a:rPr>
              <a:t>05</a:t>
            </a:r>
            <a:endParaRPr sz="2000" b="1" dirty="0">
              <a:solidFill>
                <a:schemeClr val="lt1"/>
              </a:solidFill>
              <a:latin typeface="Livvic" panose="020B0604020202020204" charset="0"/>
            </a:endParaRPr>
          </a:p>
        </p:txBody>
      </p:sp>
      <p:sp>
        <p:nvSpPr>
          <p:cNvPr id="35" name="Google Shape;157;p26">
            <a:extLst>
              <a:ext uri="{FF2B5EF4-FFF2-40B4-BE49-F238E27FC236}">
                <a16:creationId xmlns:a16="http://schemas.microsoft.com/office/drawing/2014/main" id="{FC48047A-420D-4571-A529-E4B935786866}"/>
              </a:ext>
            </a:extLst>
          </p:cNvPr>
          <p:cNvSpPr txBox="1">
            <a:spLocks/>
          </p:cNvSpPr>
          <p:nvPr/>
        </p:nvSpPr>
        <p:spPr>
          <a:xfrm>
            <a:off x="3360542" y="2844942"/>
            <a:ext cx="2098000" cy="77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sz="2000" dirty="0">
                <a:solidFill>
                  <a:schemeClr val="lt1"/>
                </a:solidFill>
                <a:latin typeface="Livvic" panose="020B0604020202020204" charset="0"/>
              </a:rPr>
              <a:t>06</a:t>
            </a:r>
          </a:p>
        </p:txBody>
      </p:sp>
      <p:sp>
        <p:nvSpPr>
          <p:cNvPr id="36" name="Google Shape;157;p26">
            <a:extLst>
              <a:ext uri="{FF2B5EF4-FFF2-40B4-BE49-F238E27FC236}">
                <a16:creationId xmlns:a16="http://schemas.microsoft.com/office/drawing/2014/main" id="{F46CB3D7-3483-4951-8040-ADD6121EF17B}"/>
              </a:ext>
            </a:extLst>
          </p:cNvPr>
          <p:cNvSpPr txBox="1">
            <a:spLocks/>
          </p:cNvSpPr>
          <p:nvPr/>
        </p:nvSpPr>
        <p:spPr>
          <a:xfrm>
            <a:off x="3360542" y="3767093"/>
            <a:ext cx="2098000" cy="77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sz="2000" dirty="0">
                <a:solidFill>
                  <a:schemeClr val="lt1"/>
                </a:solidFill>
                <a:latin typeface="Livvic" panose="020B0604020202020204" charset="0"/>
              </a:rPr>
              <a:t>08</a:t>
            </a:r>
          </a:p>
        </p:txBody>
      </p:sp>
      <p:sp>
        <p:nvSpPr>
          <p:cNvPr id="14" name="Google Shape;146;p26">
            <a:extLst>
              <a:ext uri="{FF2B5EF4-FFF2-40B4-BE49-F238E27FC236}">
                <a16:creationId xmlns:a16="http://schemas.microsoft.com/office/drawing/2014/main" id="{E9D99F5D-D167-4C13-9107-645523E3322E}"/>
              </a:ext>
            </a:extLst>
          </p:cNvPr>
          <p:cNvSpPr txBox="1">
            <a:spLocks/>
          </p:cNvSpPr>
          <p:nvPr/>
        </p:nvSpPr>
        <p:spPr>
          <a:xfrm>
            <a:off x="4565203" y="1172443"/>
            <a:ext cx="3002400" cy="468993"/>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1200"/>
              <a:buNone/>
              <a:defRPr sz="1600" kern="1200">
                <a:solidFill>
                  <a:schemeClr val="tx1"/>
                </a:solidFill>
                <a:latin typeface="+mj-lt"/>
                <a:ea typeface="+mj-ea"/>
                <a:cs typeface="+mj-cs"/>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pPr>
              <a:buClr>
                <a:schemeClr val="dk1"/>
              </a:buClr>
              <a:buSzPts val="1100"/>
            </a:pPr>
            <a:endParaRPr lang="en-IN" sz="2000" b="1" dirty="0">
              <a:latin typeface="Bahnschrift" panose="020B0502040204020203" pitchFamily="34" charset="0"/>
            </a:endParaRPr>
          </a:p>
          <a:p>
            <a:r>
              <a:rPr lang="en-IN" sz="2000" b="1" dirty="0">
                <a:latin typeface="Bahnschrift" panose="020B0502040204020203" pitchFamily="34" charset="0"/>
              </a:rPr>
              <a:t>MOTIVATION</a:t>
            </a:r>
          </a:p>
        </p:txBody>
      </p:sp>
      <p:sp>
        <p:nvSpPr>
          <p:cNvPr id="15" name="Google Shape;146;p26">
            <a:extLst>
              <a:ext uri="{FF2B5EF4-FFF2-40B4-BE49-F238E27FC236}">
                <a16:creationId xmlns:a16="http://schemas.microsoft.com/office/drawing/2014/main" id="{BEE6126A-2870-4928-94B9-D5A358F18313}"/>
              </a:ext>
            </a:extLst>
          </p:cNvPr>
          <p:cNvSpPr txBox="1">
            <a:spLocks/>
          </p:cNvSpPr>
          <p:nvPr/>
        </p:nvSpPr>
        <p:spPr>
          <a:xfrm>
            <a:off x="4565203" y="1581985"/>
            <a:ext cx="4300000" cy="53443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1200"/>
              <a:buNone/>
              <a:defRPr sz="1600" kern="1200">
                <a:solidFill>
                  <a:schemeClr val="tx1"/>
                </a:solidFill>
                <a:latin typeface="+mj-lt"/>
                <a:ea typeface="+mj-ea"/>
                <a:cs typeface="+mj-cs"/>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pPr>
              <a:buClr>
                <a:schemeClr val="dk1"/>
              </a:buClr>
              <a:buSzPts val="1100"/>
            </a:pPr>
            <a:r>
              <a:rPr lang="en-IN" sz="2000" b="1" dirty="0">
                <a:latin typeface="Bahnschrift" panose="020B0502040204020203" pitchFamily="34" charset="0"/>
              </a:rPr>
              <a:t>LITERATURE REVIEW</a:t>
            </a:r>
          </a:p>
        </p:txBody>
      </p:sp>
      <p:sp>
        <p:nvSpPr>
          <p:cNvPr id="16" name="Google Shape;146;p26">
            <a:extLst>
              <a:ext uri="{FF2B5EF4-FFF2-40B4-BE49-F238E27FC236}">
                <a16:creationId xmlns:a16="http://schemas.microsoft.com/office/drawing/2014/main" id="{C17FE2EE-10EC-441E-84BE-8096845DAAB3}"/>
              </a:ext>
            </a:extLst>
          </p:cNvPr>
          <p:cNvSpPr txBox="1">
            <a:spLocks/>
          </p:cNvSpPr>
          <p:nvPr/>
        </p:nvSpPr>
        <p:spPr>
          <a:xfrm>
            <a:off x="4565203" y="2062026"/>
            <a:ext cx="4300000" cy="53443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1200"/>
              <a:buNone/>
              <a:defRPr sz="1600" kern="1200">
                <a:solidFill>
                  <a:schemeClr val="tx1"/>
                </a:solidFill>
                <a:latin typeface="+mj-lt"/>
                <a:ea typeface="+mj-ea"/>
                <a:cs typeface="+mj-cs"/>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pPr>
              <a:buClr>
                <a:schemeClr val="dk1"/>
              </a:buClr>
              <a:buSzPts val="1100"/>
            </a:pPr>
            <a:r>
              <a:rPr lang="en-IN" sz="2000" b="1" dirty="0">
                <a:latin typeface="Bahnschrift" panose="020B0502040204020203" pitchFamily="34" charset="0"/>
              </a:rPr>
              <a:t>MAIN FEATURES OF THE PROJECT</a:t>
            </a:r>
          </a:p>
        </p:txBody>
      </p:sp>
      <p:sp>
        <p:nvSpPr>
          <p:cNvPr id="17" name="Google Shape;146;p26">
            <a:extLst>
              <a:ext uri="{FF2B5EF4-FFF2-40B4-BE49-F238E27FC236}">
                <a16:creationId xmlns:a16="http://schemas.microsoft.com/office/drawing/2014/main" id="{A378027D-04C6-423B-90CD-192A516F9EBF}"/>
              </a:ext>
            </a:extLst>
          </p:cNvPr>
          <p:cNvSpPr txBox="1">
            <a:spLocks/>
          </p:cNvSpPr>
          <p:nvPr/>
        </p:nvSpPr>
        <p:spPr>
          <a:xfrm>
            <a:off x="4565203" y="2519050"/>
            <a:ext cx="5949156" cy="53443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1200"/>
              <a:buNone/>
              <a:defRPr sz="1600" kern="1200">
                <a:solidFill>
                  <a:schemeClr val="tx1"/>
                </a:solidFill>
                <a:latin typeface="+mj-lt"/>
                <a:ea typeface="+mj-ea"/>
                <a:cs typeface="+mj-cs"/>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pPr>
              <a:buClr>
                <a:schemeClr val="dk1"/>
              </a:buClr>
              <a:buSzPts val="1100"/>
            </a:pPr>
            <a:r>
              <a:rPr lang="en-IN" sz="2000" b="1" dirty="0">
                <a:latin typeface="Bahnschrift" panose="020B0502040204020203" pitchFamily="34" charset="0"/>
              </a:rPr>
              <a:t>FACILITIES REQUIRED FOR PROPOSED PROJECT</a:t>
            </a:r>
          </a:p>
        </p:txBody>
      </p:sp>
      <p:sp>
        <p:nvSpPr>
          <p:cNvPr id="18" name="Google Shape;146;p26">
            <a:extLst>
              <a:ext uri="{FF2B5EF4-FFF2-40B4-BE49-F238E27FC236}">
                <a16:creationId xmlns:a16="http://schemas.microsoft.com/office/drawing/2014/main" id="{05E7430E-4E4C-4B53-8FBB-C7DABDD4FBEB}"/>
              </a:ext>
            </a:extLst>
          </p:cNvPr>
          <p:cNvSpPr txBox="1">
            <a:spLocks/>
          </p:cNvSpPr>
          <p:nvPr/>
        </p:nvSpPr>
        <p:spPr>
          <a:xfrm>
            <a:off x="4565203" y="2962927"/>
            <a:ext cx="4300000" cy="53443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1200"/>
              <a:buNone/>
              <a:defRPr sz="1600" kern="1200">
                <a:solidFill>
                  <a:schemeClr val="tx1"/>
                </a:solidFill>
                <a:latin typeface="+mj-lt"/>
                <a:ea typeface="+mj-ea"/>
                <a:cs typeface="+mj-cs"/>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pPr>
              <a:buClr>
                <a:schemeClr val="dk1"/>
              </a:buClr>
              <a:buSzPts val="1100"/>
            </a:pPr>
            <a:r>
              <a:rPr lang="en-IN" sz="2000" b="1" dirty="0">
                <a:latin typeface="Bahnschrift" panose="020B0502040204020203" pitchFamily="34" charset="0"/>
              </a:rPr>
              <a:t>MODULES</a:t>
            </a:r>
          </a:p>
        </p:txBody>
      </p:sp>
      <p:sp>
        <p:nvSpPr>
          <p:cNvPr id="19" name="Google Shape;146;p26">
            <a:extLst>
              <a:ext uri="{FF2B5EF4-FFF2-40B4-BE49-F238E27FC236}">
                <a16:creationId xmlns:a16="http://schemas.microsoft.com/office/drawing/2014/main" id="{02368CC3-33D2-4635-873D-C66876993F87}"/>
              </a:ext>
            </a:extLst>
          </p:cNvPr>
          <p:cNvSpPr txBox="1">
            <a:spLocks/>
          </p:cNvSpPr>
          <p:nvPr/>
        </p:nvSpPr>
        <p:spPr>
          <a:xfrm>
            <a:off x="4565203" y="3883425"/>
            <a:ext cx="5253052" cy="53443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1200"/>
              <a:buNone/>
              <a:defRPr sz="1600" kern="1200">
                <a:solidFill>
                  <a:schemeClr val="tx1"/>
                </a:solidFill>
                <a:latin typeface="+mj-lt"/>
                <a:ea typeface="+mj-ea"/>
                <a:cs typeface="+mj-cs"/>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pPr>
              <a:buClr>
                <a:schemeClr val="dk1"/>
              </a:buClr>
              <a:buSzPts val="1100"/>
            </a:pPr>
            <a:r>
              <a:rPr lang="en-IN" sz="2000" b="1" dirty="0">
                <a:latin typeface="Bahnschrift" panose="020B0502040204020203" pitchFamily="34" charset="0"/>
              </a:rPr>
              <a:t>DATABASE TABLES RELATED TO STUDENT</a:t>
            </a:r>
          </a:p>
        </p:txBody>
      </p:sp>
      <p:sp>
        <p:nvSpPr>
          <p:cNvPr id="21" name="Google Shape;157;p26">
            <a:extLst>
              <a:ext uri="{FF2B5EF4-FFF2-40B4-BE49-F238E27FC236}">
                <a16:creationId xmlns:a16="http://schemas.microsoft.com/office/drawing/2014/main" id="{6089B3AA-0D2E-47D6-B9E5-BC5621DD6EEA}"/>
              </a:ext>
            </a:extLst>
          </p:cNvPr>
          <p:cNvSpPr txBox="1">
            <a:spLocks/>
          </p:cNvSpPr>
          <p:nvPr/>
        </p:nvSpPr>
        <p:spPr>
          <a:xfrm>
            <a:off x="3360542" y="3303582"/>
            <a:ext cx="2098000" cy="77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sz="2000" dirty="0">
                <a:solidFill>
                  <a:schemeClr val="lt1"/>
                </a:solidFill>
                <a:latin typeface="Livvic" panose="020B0604020202020204" charset="0"/>
              </a:rPr>
              <a:t>07</a:t>
            </a:r>
          </a:p>
        </p:txBody>
      </p:sp>
      <p:sp>
        <p:nvSpPr>
          <p:cNvPr id="22" name="Google Shape;146;p26">
            <a:extLst>
              <a:ext uri="{FF2B5EF4-FFF2-40B4-BE49-F238E27FC236}">
                <a16:creationId xmlns:a16="http://schemas.microsoft.com/office/drawing/2014/main" id="{81BA51B9-FC69-46A2-85BA-FAA3E2D21E4D}"/>
              </a:ext>
            </a:extLst>
          </p:cNvPr>
          <p:cNvSpPr txBox="1">
            <a:spLocks/>
          </p:cNvSpPr>
          <p:nvPr/>
        </p:nvSpPr>
        <p:spPr>
          <a:xfrm>
            <a:off x="4565203" y="3428511"/>
            <a:ext cx="4300000" cy="53443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1200"/>
              <a:buNone/>
              <a:defRPr sz="1600" kern="1200">
                <a:solidFill>
                  <a:schemeClr val="tx1"/>
                </a:solidFill>
                <a:latin typeface="+mj-lt"/>
                <a:ea typeface="+mj-ea"/>
                <a:cs typeface="+mj-cs"/>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pPr>
              <a:buClr>
                <a:schemeClr val="dk1"/>
              </a:buClr>
              <a:buSzPts val="1100"/>
            </a:pPr>
            <a:r>
              <a:rPr lang="en-IN" sz="2000" b="1" dirty="0">
                <a:latin typeface="Bahnschrift" panose="020B0502040204020203" pitchFamily="34" charset="0"/>
              </a:rPr>
              <a:t>MAIN DATABASE TABLES</a:t>
            </a:r>
          </a:p>
        </p:txBody>
      </p:sp>
      <p:sp>
        <p:nvSpPr>
          <p:cNvPr id="26" name="Google Shape;157;p26">
            <a:extLst>
              <a:ext uri="{FF2B5EF4-FFF2-40B4-BE49-F238E27FC236}">
                <a16:creationId xmlns:a16="http://schemas.microsoft.com/office/drawing/2014/main" id="{5095A8F3-88D5-4B19-A725-C99A553B8A62}"/>
              </a:ext>
            </a:extLst>
          </p:cNvPr>
          <p:cNvSpPr txBox="1">
            <a:spLocks/>
          </p:cNvSpPr>
          <p:nvPr/>
        </p:nvSpPr>
        <p:spPr>
          <a:xfrm>
            <a:off x="3365165" y="4678349"/>
            <a:ext cx="2098000" cy="77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sz="2000" dirty="0">
                <a:solidFill>
                  <a:schemeClr val="lt1"/>
                </a:solidFill>
                <a:latin typeface="Livvic" panose="020B0604020202020204" charset="0"/>
              </a:rPr>
              <a:t>10</a:t>
            </a:r>
          </a:p>
        </p:txBody>
      </p:sp>
      <p:sp>
        <p:nvSpPr>
          <p:cNvPr id="27" name="Google Shape;157;p26">
            <a:extLst>
              <a:ext uri="{FF2B5EF4-FFF2-40B4-BE49-F238E27FC236}">
                <a16:creationId xmlns:a16="http://schemas.microsoft.com/office/drawing/2014/main" id="{15B3FBC9-E599-46A8-9032-6708A03EC101}"/>
              </a:ext>
            </a:extLst>
          </p:cNvPr>
          <p:cNvSpPr txBox="1">
            <a:spLocks/>
          </p:cNvSpPr>
          <p:nvPr/>
        </p:nvSpPr>
        <p:spPr>
          <a:xfrm>
            <a:off x="3365165" y="5600500"/>
            <a:ext cx="2098000" cy="77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sz="2000" dirty="0">
                <a:solidFill>
                  <a:schemeClr val="lt1"/>
                </a:solidFill>
                <a:latin typeface="Livvic" panose="020B0604020202020204" charset="0"/>
              </a:rPr>
              <a:t>12</a:t>
            </a:r>
          </a:p>
        </p:txBody>
      </p:sp>
      <p:sp>
        <p:nvSpPr>
          <p:cNvPr id="28" name="Google Shape;146;p26">
            <a:extLst>
              <a:ext uri="{FF2B5EF4-FFF2-40B4-BE49-F238E27FC236}">
                <a16:creationId xmlns:a16="http://schemas.microsoft.com/office/drawing/2014/main" id="{B2B0D0A6-B477-4A4B-81FE-A796EB60B08B}"/>
              </a:ext>
            </a:extLst>
          </p:cNvPr>
          <p:cNvSpPr txBox="1">
            <a:spLocks/>
          </p:cNvSpPr>
          <p:nvPr/>
        </p:nvSpPr>
        <p:spPr>
          <a:xfrm>
            <a:off x="4569826" y="4796334"/>
            <a:ext cx="4300000" cy="53443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1200"/>
              <a:buNone/>
              <a:defRPr sz="1600" kern="1200">
                <a:solidFill>
                  <a:schemeClr val="tx1"/>
                </a:solidFill>
                <a:latin typeface="+mj-lt"/>
                <a:ea typeface="+mj-ea"/>
                <a:cs typeface="+mj-cs"/>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pPr>
              <a:buClr>
                <a:schemeClr val="dk1"/>
              </a:buClr>
              <a:buSzPts val="1100"/>
            </a:pPr>
            <a:r>
              <a:rPr lang="en-IN" sz="2000" b="1" dirty="0">
                <a:latin typeface="Bahnschrift" panose="020B0502040204020203" pitchFamily="34" charset="0"/>
              </a:rPr>
              <a:t>SCREENS</a:t>
            </a:r>
          </a:p>
        </p:txBody>
      </p:sp>
      <p:sp>
        <p:nvSpPr>
          <p:cNvPr id="29" name="Google Shape;146;p26">
            <a:extLst>
              <a:ext uri="{FF2B5EF4-FFF2-40B4-BE49-F238E27FC236}">
                <a16:creationId xmlns:a16="http://schemas.microsoft.com/office/drawing/2014/main" id="{6FC16DAC-5EA2-4796-959E-8AE98F47D29B}"/>
              </a:ext>
            </a:extLst>
          </p:cNvPr>
          <p:cNvSpPr txBox="1">
            <a:spLocks/>
          </p:cNvSpPr>
          <p:nvPr/>
        </p:nvSpPr>
        <p:spPr>
          <a:xfrm>
            <a:off x="4569826" y="5716832"/>
            <a:ext cx="5253052" cy="53443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1200"/>
              <a:buNone/>
              <a:defRPr sz="1600" kern="1200">
                <a:solidFill>
                  <a:schemeClr val="tx1"/>
                </a:solidFill>
                <a:latin typeface="+mj-lt"/>
                <a:ea typeface="+mj-ea"/>
                <a:cs typeface="+mj-cs"/>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pPr>
              <a:buClr>
                <a:schemeClr val="dk1"/>
              </a:buClr>
              <a:buSzPts val="1100"/>
            </a:pPr>
            <a:r>
              <a:rPr lang="en-IN" sz="2000" b="1" dirty="0">
                <a:latin typeface="Bahnschrift" panose="020B0502040204020203" pitchFamily="34" charset="0"/>
              </a:rPr>
              <a:t>TEAM</a:t>
            </a:r>
          </a:p>
        </p:txBody>
      </p:sp>
      <p:sp>
        <p:nvSpPr>
          <p:cNvPr id="30" name="Google Shape;157;p26">
            <a:extLst>
              <a:ext uri="{FF2B5EF4-FFF2-40B4-BE49-F238E27FC236}">
                <a16:creationId xmlns:a16="http://schemas.microsoft.com/office/drawing/2014/main" id="{EF52847F-8963-4848-94C3-DAE35F3D40B1}"/>
              </a:ext>
            </a:extLst>
          </p:cNvPr>
          <p:cNvSpPr txBox="1">
            <a:spLocks/>
          </p:cNvSpPr>
          <p:nvPr/>
        </p:nvSpPr>
        <p:spPr>
          <a:xfrm>
            <a:off x="3365165" y="5136989"/>
            <a:ext cx="2098000" cy="77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sz="2000" dirty="0">
                <a:solidFill>
                  <a:schemeClr val="lt1"/>
                </a:solidFill>
                <a:latin typeface="Livvic" panose="020B0604020202020204" charset="0"/>
              </a:rPr>
              <a:t>11</a:t>
            </a:r>
          </a:p>
        </p:txBody>
      </p:sp>
      <p:sp>
        <p:nvSpPr>
          <p:cNvPr id="31" name="Google Shape;146;p26">
            <a:extLst>
              <a:ext uri="{FF2B5EF4-FFF2-40B4-BE49-F238E27FC236}">
                <a16:creationId xmlns:a16="http://schemas.microsoft.com/office/drawing/2014/main" id="{31EE36C1-DCAC-4FF3-AA3F-6080E837D99A}"/>
              </a:ext>
            </a:extLst>
          </p:cNvPr>
          <p:cNvSpPr txBox="1">
            <a:spLocks/>
          </p:cNvSpPr>
          <p:nvPr/>
        </p:nvSpPr>
        <p:spPr>
          <a:xfrm>
            <a:off x="4569826" y="5261918"/>
            <a:ext cx="4300000" cy="53443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1200"/>
              <a:buNone/>
              <a:defRPr sz="1600" kern="1200">
                <a:solidFill>
                  <a:schemeClr val="tx1"/>
                </a:solidFill>
                <a:latin typeface="+mj-lt"/>
                <a:ea typeface="+mj-ea"/>
                <a:cs typeface="+mj-cs"/>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pPr>
              <a:buClr>
                <a:schemeClr val="dk1"/>
              </a:buClr>
              <a:buSzPts val="1100"/>
            </a:pPr>
            <a:r>
              <a:rPr lang="en-IN" sz="2000" b="1" dirty="0">
                <a:latin typeface="Bahnschrift" panose="020B0502040204020203" pitchFamily="34" charset="0"/>
              </a:rPr>
              <a:t>BIBLIOGRAPHY</a:t>
            </a:r>
          </a:p>
        </p:txBody>
      </p:sp>
      <p:sp>
        <p:nvSpPr>
          <p:cNvPr id="32" name="Google Shape;157;p26">
            <a:extLst>
              <a:ext uri="{FF2B5EF4-FFF2-40B4-BE49-F238E27FC236}">
                <a16:creationId xmlns:a16="http://schemas.microsoft.com/office/drawing/2014/main" id="{3424BA37-4B8C-446E-8E9B-8CD5D683798C}"/>
              </a:ext>
            </a:extLst>
          </p:cNvPr>
          <p:cNvSpPr txBox="1">
            <a:spLocks/>
          </p:cNvSpPr>
          <p:nvPr/>
        </p:nvSpPr>
        <p:spPr>
          <a:xfrm>
            <a:off x="3360550" y="4230389"/>
            <a:ext cx="2098000" cy="770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1"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s" sz="2000" dirty="0">
                <a:solidFill>
                  <a:schemeClr val="lt1"/>
                </a:solidFill>
                <a:latin typeface="Livvic" panose="020B0604020202020204" charset="0"/>
              </a:rPr>
              <a:t>09</a:t>
            </a:r>
          </a:p>
        </p:txBody>
      </p:sp>
      <p:sp>
        <p:nvSpPr>
          <p:cNvPr id="33" name="Google Shape;146;p26">
            <a:extLst>
              <a:ext uri="{FF2B5EF4-FFF2-40B4-BE49-F238E27FC236}">
                <a16:creationId xmlns:a16="http://schemas.microsoft.com/office/drawing/2014/main" id="{3BA52F66-D038-4700-AA25-4F084733A0A3}"/>
              </a:ext>
            </a:extLst>
          </p:cNvPr>
          <p:cNvSpPr txBox="1">
            <a:spLocks/>
          </p:cNvSpPr>
          <p:nvPr/>
        </p:nvSpPr>
        <p:spPr>
          <a:xfrm>
            <a:off x="4565211" y="4348374"/>
            <a:ext cx="5068316" cy="53443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SzPts val="1200"/>
              <a:buNone/>
              <a:defRPr sz="1600" kern="1200">
                <a:solidFill>
                  <a:schemeClr val="tx1"/>
                </a:solidFill>
                <a:latin typeface="+mj-lt"/>
                <a:ea typeface="+mj-ea"/>
                <a:cs typeface="+mj-cs"/>
              </a:defRPr>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pPr>
              <a:buClr>
                <a:schemeClr val="dk1"/>
              </a:buClr>
              <a:buSzPts val="1100"/>
            </a:pPr>
            <a:r>
              <a:rPr lang="en-IN" sz="2000" b="1" dirty="0">
                <a:latin typeface="Bahnschrift" panose="020B0502040204020203" pitchFamily="34" charset="0"/>
              </a:rPr>
              <a:t>HARDWARE/SOFTWARE REQUIREMENTS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19</a:t>
            </a:r>
          </a:p>
        </p:txBody>
      </p:sp>
      <p:sp>
        <p:nvSpPr>
          <p:cNvPr id="8" name="TextBox 7">
            <a:extLst>
              <a:ext uri="{FF2B5EF4-FFF2-40B4-BE49-F238E27FC236}">
                <a16:creationId xmlns:a16="http://schemas.microsoft.com/office/drawing/2014/main" id="{52FFE3C9-1986-4121-BDF7-2F800CA24237}"/>
              </a:ext>
            </a:extLst>
          </p:cNvPr>
          <p:cNvSpPr txBox="1"/>
          <p:nvPr/>
        </p:nvSpPr>
        <p:spPr>
          <a:xfrm>
            <a:off x="5408472" y="5692864"/>
            <a:ext cx="1375056" cy="369332"/>
          </a:xfrm>
          <a:prstGeom prst="rect">
            <a:avLst/>
          </a:prstGeom>
          <a:noFill/>
        </p:spPr>
        <p:txBody>
          <a:bodyPr wrap="none" rtlCol="0">
            <a:spAutoFit/>
          </a:bodyPr>
          <a:lstStyle/>
          <a:p>
            <a:r>
              <a:rPr lang="en-US" b="1" dirty="0"/>
              <a:t>HTML editor</a:t>
            </a:r>
            <a:endParaRPr lang="en-IN" b="1" dirty="0"/>
          </a:p>
        </p:txBody>
      </p:sp>
      <p:pic>
        <p:nvPicPr>
          <p:cNvPr id="9" name="Picture 8">
            <a:extLst>
              <a:ext uri="{FF2B5EF4-FFF2-40B4-BE49-F238E27FC236}">
                <a16:creationId xmlns:a16="http://schemas.microsoft.com/office/drawing/2014/main" id="{0FFD9B4F-E3AB-44E1-ABA6-3FC8BE97B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8111" y="1390354"/>
            <a:ext cx="8413444" cy="4079113"/>
          </a:xfrm>
          <a:prstGeom prst="rect">
            <a:avLst/>
          </a:prstGeom>
        </p:spPr>
      </p:pic>
    </p:spTree>
    <p:extLst>
      <p:ext uri="{BB962C8B-B14F-4D97-AF65-F5344CB8AC3E}">
        <p14:creationId xmlns:p14="http://schemas.microsoft.com/office/powerpoint/2010/main" val="441713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US" dirty="0"/>
              <a:t>20</a:t>
            </a:r>
          </a:p>
        </p:txBody>
      </p:sp>
      <p:sp>
        <p:nvSpPr>
          <p:cNvPr id="8" name="TextBox 7">
            <a:extLst>
              <a:ext uri="{FF2B5EF4-FFF2-40B4-BE49-F238E27FC236}">
                <a16:creationId xmlns:a16="http://schemas.microsoft.com/office/drawing/2014/main" id="{52FFE3C9-1986-4121-BDF7-2F800CA24237}"/>
              </a:ext>
            </a:extLst>
          </p:cNvPr>
          <p:cNvSpPr txBox="1"/>
          <p:nvPr/>
        </p:nvSpPr>
        <p:spPr>
          <a:xfrm>
            <a:off x="5441861" y="5691043"/>
            <a:ext cx="1186992" cy="369332"/>
          </a:xfrm>
          <a:prstGeom prst="rect">
            <a:avLst/>
          </a:prstGeom>
          <a:noFill/>
        </p:spPr>
        <p:txBody>
          <a:bodyPr wrap="none" rtlCol="0">
            <a:spAutoFit/>
          </a:bodyPr>
          <a:lstStyle/>
          <a:p>
            <a:r>
              <a:rPr lang="en-US" b="1" dirty="0"/>
              <a:t>Contact us</a:t>
            </a:r>
            <a:endParaRPr lang="en-IN" b="1" dirty="0"/>
          </a:p>
        </p:txBody>
      </p:sp>
      <p:pic>
        <p:nvPicPr>
          <p:cNvPr id="9" name="Picture 8">
            <a:extLst>
              <a:ext uri="{FF2B5EF4-FFF2-40B4-BE49-F238E27FC236}">
                <a16:creationId xmlns:a16="http://schemas.microsoft.com/office/drawing/2014/main" id="{FBEFA7EC-1D8B-4FE7-84D6-897F4619A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192" y="1390354"/>
            <a:ext cx="8414089" cy="4077292"/>
          </a:xfrm>
          <a:prstGeom prst="rect">
            <a:avLst/>
          </a:prstGeom>
        </p:spPr>
      </p:pic>
    </p:spTree>
    <p:extLst>
      <p:ext uri="{BB962C8B-B14F-4D97-AF65-F5344CB8AC3E}">
        <p14:creationId xmlns:p14="http://schemas.microsoft.com/office/powerpoint/2010/main" val="3503161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Bibliography</a:t>
            </a:r>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1472470"/>
            <a:ext cx="9096374" cy="4467057"/>
          </a:xfrm>
          <a:prstGeom prst="rect">
            <a:avLst/>
          </a:prstGeom>
          <a:noFill/>
        </p:spPr>
        <p:txBody>
          <a:bodyPr wrap="square" rtlCol="0">
            <a:spAutoFit/>
          </a:bodyPr>
          <a:lstStyle/>
          <a:p>
            <a:pPr>
              <a:lnSpc>
                <a:spcPct val="150000"/>
              </a:lnSpc>
            </a:pPr>
            <a:r>
              <a:rPr lang="en-US" sz="2400" dirty="0">
                <a:solidFill>
                  <a:srgbClr val="0070C0"/>
                </a:solidFill>
                <a:hlinkClick r:id="rId4">
                  <a:extLst>
                    <a:ext uri="{A12FA001-AC4F-418D-AE19-62706E023703}">
                      <ahyp:hlinkClr xmlns:ahyp="http://schemas.microsoft.com/office/drawing/2018/hyperlinkcolor" val="tx"/>
                    </a:ext>
                  </a:extLst>
                </a:hlinkClick>
              </a:rPr>
              <a:t>www.google.com</a:t>
            </a:r>
            <a:endParaRPr lang="en-US" sz="2400" dirty="0">
              <a:solidFill>
                <a:srgbClr val="0070C0"/>
              </a:solidFill>
            </a:endParaRPr>
          </a:p>
          <a:p>
            <a:pPr>
              <a:lnSpc>
                <a:spcPct val="150000"/>
              </a:lnSpc>
            </a:pPr>
            <a:r>
              <a:rPr lang="en-US" sz="2400" dirty="0"/>
              <a:t>Django’s official documentation : </a:t>
            </a:r>
            <a:r>
              <a:rPr lang="en-IN" sz="2400" dirty="0">
                <a:solidFill>
                  <a:srgbClr val="0070C0"/>
                </a:solidFill>
                <a:hlinkClick r:id="rId5">
                  <a:extLst>
                    <a:ext uri="{A12FA001-AC4F-418D-AE19-62706E023703}">
                      <ahyp:hlinkClr xmlns:ahyp="http://schemas.microsoft.com/office/drawing/2018/hyperlinkcolor" val="tx"/>
                    </a:ext>
                  </a:extLst>
                </a:hlinkClick>
              </a:rPr>
              <a:t>https://django.readthedocs.io/en/stable/</a:t>
            </a:r>
            <a:endParaRPr lang="en-US" sz="2400" dirty="0">
              <a:solidFill>
                <a:srgbClr val="0070C0"/>
              </a:solidFill>
            </a:endParaRPr>
          </a:p>
          <a:p>
            <a:pPr>
              <a:lnSpc>
                <a:spcPct val="150000"/>
              </a:lnSpc>
            </a:pPr>
            <a:r>
              <a:rPr lang="en-IN" sz="2400" dirty="0">
                <a:solidFill>
                  <a:srgbClr val="0070C0"/>
                </a:solidFill>
                <a:hlinkClick r:id="rId6">
                  <a:extLst>
                    <a:ext uri="{A12FA001-AC4F-418D-AE19-62706E023703}">
                      <ahyp:hlinkClr xmlns:ahyp="http://schemas.microsoft.com/office/drawing/2018/hyperlinkcolor" val="tx"/>
                    </a:ext>
                  </a:extLst>
                </a:hlinkClick>
              </a:rPr>
              <a:t>https://django-import-export.readthedocs.io</a:t>
            </a:r>
            <a:endParaRPr lang="en-IN" sz="2400" dirty="0">
              <a:solidFill>
                <a:srgbClr val="0070C0"/>
              </a:solidFill>
            </a:endParaRPr>
          </a:p>
          <a:p>
            <a:pPr>
              <a:lnSpc>
                <a:spcPct val="150000"/>
              </a:lnSpc>
            </a:pPr>
            <a:r>
              <a:rPr lang="en-IN" sz="2400" dirty="0"/>
              <a:t>Django rest framework : </a:t>
            </a:r>
            <a:r>
              <a:rPr lang="en-IN" sz="2400" dirty="0">
                <a:solidFill>
                  <a:srgbClr val="0070C0"/>
                </a:solidFill>
                <a:hlinkClick r:id="rId7">
                  <a:extLst>
                    <a:ext uri="{A12FA001-AC4F-418D-AE19-62706E023703}">
                      <ahyp:hlinkClr xmlns:ahyp="http://schemas.microsoft.com/office/drawing/2018/hyperlinkcolor" val="tx"/>
                    </a:ext>
                  </a:extLst>
                </a:hlinkClick>
              </a:rPr>
              <a:t>https://www.django-rest-framework.org/</a:t>
            </a:r>
            <a:endParaRPr lang="en-IN" sz="2400" dirty="0">
              <a:solidFill>
                <a:srgbClr val="0070C0"/>
              </a:solidFill>
            </a:endParaRPr>
          </a:p>
          <a:p>
            <a:pPr>
              <a:lnSpc>
                <a:spcPct val="150000"/>
              </a:lnSpc>
            </a:pPr>
            <a:r>
              <a:rPr lang="en-US" sz="2400" dirty="0">
                <a:solidFill>
                  <a:srgbClr val="0070C0"/>
                </a:solidFill>
                <a:hlinkClick r:id="rId8">
                  <a:extLst>
                    <a:ext uri="{A12FA001-AC4F-418D-AE19-62706E023703}">
                      <ahyp:hlinkClr xmlns:ahyp="http://schemas.microsoft.com/office/drawing/2018/hyperlinkcolor" val="tx"/>
                    </a:ext>
                  </a:extLst>
                </a:hlinkClick>
              </a:rPr>
              <a:t>https://stackoverflow.com/</a:t>
            </a:r>
            <a:endParaRPr lang="en-US" sz="2400" dirty="0">
              <a:solidFill>
                <a:srgbClr val="0070C0"/>
              </a:solidFill>
            </a:endParaRPr>
          </a:p>
          <a:p>
            <a:pPr>
              <a:lnSpc>
                <a:spcPct val="150000"/>
              </a:lnSpc>
            </a:pPr>
            <a:r>
              <a:rPr lang="en-US" sz="2400" dirty="0">
                <a:solidFill>
                  <a:srgbClr val="0070C0"/>
                </a:solidFill>
                <a:effectLst/>
                <a:ea typeface="Calibri" panose="020F0502020204030204" pitchFamily="34" charset="0"/>
              </a:rPr>
              <a:t>http://ieeexplore.ieee.org/document/</a:t>
            </a:r>
            <a:endParaRPr lang="en-US" sz="2400" dirty="0">
              <a:solidFill>
                <a:srgbClr val="0070C0"/>
              </a:solidFill>
            </a:endParaRPr>
          </a:p>
          <a:p>
            <a:pPr>
              <a:lnSpc>
                <a:spcPct val="150000"/>
              </a:lnSpc>
            </a:pPr>
            <a:endParaRPr lang="en-IN" sz="2400" dirty="0"/>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22</a:t>
            </a:fld>
            <a:endParaRPr lang="en-US" dirty="0"/>
          </a:p>
        </p:txBody>
      </p:sp>
    </p:spTree>
    <p:extLst>
      <p:ext uri="{BB962C8B-B14F-4D97-AF65-F5344CB8AC3E}">
        <p14:creationId xmlns:p14="http://schemas.microsoft.com/office/powerpoint/2010/main" val="5958238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pic>
        <p:nvPicPr>
          <p:cNvPr id="17" name="Picture Placeholder 16">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a:srcRect/>
          <a:stretch/>
        </p:blipFill>
        <p:spPr>
          <a:xfrm>
            <a:off x="1103638" y="1848535"/>
            <a:ext cx="1430337" cy="1430337"/>
          </a:xfrm>
        </p:spPr>
      </p:pic>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Praveen </a:t>
            </a:r>
            <a:r>
              <a:rPr lang="en-US" dirty="0" err="1"/>
              <a:t>yadav</a:t>
            </a:r>
            <a:endParaRPr lang="en-US" dirty="0"/>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r>
              <a:rPr lang="en-US" b="0" i="0" dirty="0">
                <a:effectLst/>
              </a:rPr>
              <a:t>My name is Praveen Yadav. My highest degree is a full time BE / B. Tech in Computer Science from Technocrats Institute of Technology and Science, Bhopal that will complete in 2022.</a:t>
            </a:r>
            <a:endParaRPr lang="en-US" dirty="0"/>
          </a:p>
        </p:txBody>
      </p:sp>
      <p:pic>
        <p:nvPicPr>
          <p:cNvPr id="19" name="Picture Placeholder 18">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a:srcRect/>
          <a:stretch/>
        </p:blipFill>
        <p:spPr>
          <a:xfrm>
            <a:off x="3957037" y="1855478"/>
            <a:ext cx="1430337" cy="1416450"/>
          </a:xfrm>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Siddhartha </a:t>
            </a:r>
            <a:r>
              <a:rPr lang="en-US" dirty="0" err="1"/>
              <a:t>mishra</a:t>
            </a:r>
            <a:endParaRPr lang="en-US" dirty="0"/>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r>
              <a:rPr lang="en-US" b="0" i="0" dirty="0">
                <a:effectLst/>
              </a:rPr>
              <a:t>My name is Siddhartha Mishra. My highest educational qualification would be a full time BE / B. Tech in Computer Science from Technocrats Institute of Technology and Science, Bhopal that will end in 2022.</a:t>
            </a:r>
            <a:endParaRPr lang="en-US" dirty="0"/>
          </a:p>
        </p:txBody>
      </p:sp>
      <p:pic>
        <p:nvPicPr>
          <p:cNvPr id="21" name="Picture Placeholder 20">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a:srcRect/>
          <a:stretch/>
        </p:blipFill>
        <p:spPr>
          <a:xfrm>
            <a:off x="6795773" y="1851846"/>
            <a:ext cx="1430337" cy="1423715"/>
          </a:xfrm>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Vishal </a:t>
            </a:r>
            <a:r>
              <a:rPr lang="en-US" dirty="0" err="1"/>
              <a:t>gupta</a:t>
            </a:r>
            <a:endParaRPr lang="en-US" dirty="0"/>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r>
              <a:rPr lang="en-US" b="0" i="0" dirty="0">
                <a:effectLst/>
              </a:rPr>
              <a:t>My name is Vishal Gupta. My latest educational qualification is a full time BE / B. Tech in Computer Science from Technocrats Institute of Technology and Science, Bhopal that will complete in 2022. </a:t>
            </a:r>
            <a:endParaRPr lang="en-US" dirty="0"/>
          </a:p>
        </p:txBody>
      </p:sp>
      <p:pic>
        <p:nvPicPr>
          <p:cNvPr id="23" name="Picture Placeholder 22">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6"/>
          <a:srcRect/>
          <a:stretch/>
        </p:blipFill>
        <p:spPr>
          <a:xfrm>
            <a:off x="9648156" y="1848535"/>
            <a:ext cx="1430337" cy="1430337"/>
          </a:xfrm>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Deepak </a:t>
            </a:r>
            <a:r>
              <a:rPr lang="en-US" dirty="0" err="1"/>
              <a:t>kumar</a:t>
            </a:r>
            <a:r>
              <a:rPr lang="en-US" dirty="0"/>
              <a:t> </a:t>
            </a:r>
            <a:r>
              <a:rPr lang="en-US" dirty="0" err="1"/>
              <a:t>singh</a:t>
            </a:r>
            <a:endParaRPr lang="en-US" dirty="0"/>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r>
              <a:rPr lang="en-US" b="0" i="0" dirty="0">
                <a:effectLst/>
              </a:rPr>
              <a:t>My name is Deepak Kumar Singh. My latest educational qualification would be a full time BE / B. Tech in Computer Science from Technocrats Institute of Technology and Science, Bhopal that will complete in 2022. </a:t>
            </a:r>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23</a:t>
            </a:fld>
            <a:endParaRPr lang="en-US" dirty="0"/>
          </a:p>
        </p:txBody>
      </p:sp>
    </p:spTree>
    <p:extLst>
      <p:ext uri="{BB962C8B-B14F-4D97-AF65-F5344CB8AC3E}">
        <p14:creationId xmlns:p14="http://schemas.microsoft.com/office/powerpoint/2010/main" val="435634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a:srcRect/>
          <a:stretch/>
        </p:blipFill>
        <p:spPr>
          <a:xfrm>
            <a:off x="710812" y="728545"/>
            <a:ext cx="5305661" cy="5305661"/>
          </a:xfrm>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p:txBody>
          <a:bodyPr/>
          <a:lstStyle/>
          <a:p>
            <a:r>
              <a:rPr lang="en-US" dirty="0"/>
              <a:t>Team.PIXIEDEV@GMAIL.com</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p:txBody>
          <a:bodyPr/>
          <a:lstStyle/>
          <a:p>
            <a:r>
              <a:rPr lang="en-US" dirty="0"/>
              <a:t>httpS://PIXIEDEVS.GITHUB.IO/</a:t>
            </a:r>
          </a:p>
        </p:txBody>
      </p:sp>
    </p:spTree>
    <p:extLst>
      <p:ext uri="{BB962C8B-B14F-4D97-AF65-F5344CB8AC3E}">
        <p14:creationId xmlns:p14="http://schemas.microsoft.com/office/powerpoint/2010/main" val="112477953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Abstract</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marL="0" indent="0">
              <a:lnSpc>
                <a:spcPct val="150000"/>
              </a:lnSpc>
              <a:buNone/>
            </a:pPr>
            <a:r>
              <a:rPr lang="en-US" sz="1800" dirty="0">
                <a:ea typeface="Calibri" panose="020F0502020204030204" pitchFamily="34" charset="0"/>
                <a:cs typeface="Times New Roman" panose="02020603050405020304" pitchFamily="18" charset="0"/>
              </a:rPr>
              <a:t>Students’ academic performance is evaluated by their performance in exams conducted by the institutes or Universities. This system evaluate students academic performance by considering several factors. In this method, we consider three parameters attendance, internal marks and external marks which are considered to evaluate students final academic performance.</a:t>
            </a:r>
            <a:endParaRPr lang="en-US" sz="1800" dirty="0"/>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5810866" y="787513"/>
            <a:ext cx="6381136" cy="5524797"/>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Tree>
    <p:extLst>
      <p:ext uri="{BB962C8B-B14F-4D97-AF65-F5344CB8AC3E}">
        <p14:creationId xmlns:p14="http://schemas.microsoft.com/office/powerpoint/2010/main" val="43356135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Motivation</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algn="just">
              <a:lnSpc>
                <a:spcPct val="150000"/>
              </a:lnSpc>
            </a:pPr>
            <a:r>
              <a:rPr lang="en-US" sz="1800" dirty="0">
                <a:solidFill>
                  <a:srgbClr val="202124"/>
                </a:solidFill>
              </a:rPr>
              <a:t>The motivation for doing this project was primarily an interest in undertaking a challenging project in an interesting area of research. The opportunity to learn about a new area of computing not covered in lectures.</a:t>
            </a:r>
          </a:p>
          <a:p>
            <a:pPr algn="just">
              <a:lnSpc>
                <a:spcPct val="150000"/>
              </a:lnSpc>
            </a:pPr>
            <a:r>
              <a:rPr lang="en-US" sz="1800" dirty="0">
                <a:solidFill>
                  <a:srgbClr val="202124"/>
                </a:solidFill>
              </a:rPr>
              <a:t>We came up with the idea of this project in view of this Universal pandemic (COVID-19).</a:t>
            </a:r>
          </a:p>
        </p:txBody>
      </p:sp>
      <p:pic>
        <p:nvPicPr>
          <p:cNvPr id="7" name="Picture Placeholder 6">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a:srcRect/>
          <a:stretch/>
        </p:blipFill>
        <p:spPr>
          <a:xfrm>
            <a:off x="5220929" y="774291"/>
            <a:ext cx="5338915" cy="5309418"/>
          </a:xfrm>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Tree>
    <p:extLst>
      <p:ext uri="{BB962C8B-B14F-4D97-AF65-F5344CB8AC3E}">
        <p14:creationId xmlns:p14="http://schemas.microsoft.com/office/powerpoint/2010/main" val="96173016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LITERATURE REVIEW</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ADVANTAGES</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pPr marL="285750" indent="-285750" algn="just">
              <a:lnSpc>
                <a:spcPct val="100000"/>
              </a:lnSpc>
              <a:buFont typeface="Arial" panose="020B0604020202020204" pitchFamily="34" charset="0"/>
              <a:buChar char="•"/>
            </a:pPr>
            <a:r>
              <a:rPr lang="en-US" dirty="0">
                <a:ea typeface="Calibri" panose="020F0502020204030204" pitchFamily="34" charset="0"/>
                <a:cs typeface="Symbol" panose="05050102010706020507" pitchFamily="18" charset="2"/>
              </a:rPr>
              <a:t>This evaluation system is more accurate than conventional methods.</a:t>
            </a:r>
            <a:endParaRPr lang="en-IN" dirty="0">
              <a:ea typeface="Calibri" panose="020F0502020204030204" pitchFamily="34" charset="0"/>
              <a:cs typeface="Symbol" panose="05050102010706020507" pitchFamily="18" charset="2"/>
            </a:endParaRPr>
          </a:p>
          <a:p>
            <a:pPr marL="285750" indent="-285750" algn="just">
              <a:lnSpc>
                <a:spcPct val="100000"/>
              </a:lnSpc>
              <a:buFont typeface="Arial" panose="020B0604020202020204" pitchFamily="34" charset="0"/>
              <a:buChar char="•"/>
            </a:pPr>
            <a:r>
              <a:rPr lang="en-US" dirty="0">
                <a:solidFill>
                  <a:srgbClr val="000000"/>
                </a:solidFill>
                <a:ea typeface="Calibri" panose="020F0502020204030204" pitchFamily="34" charset="0"/>
                <a:cs typeface="Symbol" panose="05050102010706020507" pitchFamily="18" charset="2"/>
              </a:rPr>
              <a:t>Student Information uploaded once should not be lost and errors can be corrected.</a:t>
            </a:r>
            <a:endParaRPr lang="en-IN" dirty="0">
              <a:ea typeface="Calibri" panose="020F0502020204030204" pitchFamily="34" charset="0"/>
              <a:cs typeface="Symbol" panose="05050102010706020507" pitchFamily="18" charset="2"/>
            </a:endParaRPr>
          </a:p>
          <a:p>
            <a:pPr marL="285750" indent="-285750" algn="just">
              <a:lnSpc>
                <a:spcPct val="100000"/>
              </a:lnSpc>
              <a:buFont typeface="Arial" panose="020B0604020202020204" pitchFamily="34" charset="0"/>
              <a:buChar char="•"/>
            </a:pPr>
            <a:r>
              <a:rPr lang="en-US" dirty="0">
                <a:solidFill>
                  <a:srgbClr val="000000"/>
                </a:solidFill>
                <a:ea typeface="Calibri" panose="020F0502020204030204" pitchFamily="34" charset="0"/>
                <a:cs typeface="Symbol" panose="05050102010706020507" pitchFamily="18" charset="2"/>
              </a:rPr>
              <a:t>This system is very beneficial for education institutes or universities for academic performance evaluation of student efficiently.</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pPr marL="285750" indent="-285750" algn="just">
              <a:lnSpc>
                <a:spcPct val="100000"/>
              </a:lnSpc>
              <a:buFont typeface="Arial" panose="020B0604020202020204" pitchFamily="34" charset="0"/>
              <a:buChar char="•"/>
            </a:pPr>
            <a:r>
              <a:rPr lang="en-US" dirty="0">
                <a:solidFill>
                  <a:srgbClr val="000000"/>
                </a:solidFill>
                <a:ea typeface="Calibri" panose="020F0502020204030204" pitchFamily="34" charset="0"/>
                <a:cs typeface="Symbol" panose="05050102010706020507" pitchFamily="18" charset="2"/>
              </a:rPr>
              <a:t>Wrong data entry for attendance or marks may causes problems in accuracy of academic performance.</a:t>
            </a:r>
          </a:p>
          <a:p>
            <a:pPr marL="285750" indent="-285750" algn="just">
              <a:lnSpc>
                <a:spcPct val="100000"/>
              </a:lnSpc>
              <a:buFont typeface="Arial" panose="020B0604020202020204" pitchFamily="34" charset="0"/>
              <a:buChar char="•"/>
            </a:pPr>
            <a:r>
              <a:rPr lang="en-US" dirty="0">
                <a:ea typeface="Calibri" panose="020F0502020204030204" pitchFamily="34" charset="0"/>
                <a:cs typeface="Symbol" panose="05050102010706020507" pitchFamily="18" charset="2"/>
              </a:rPr>
              <a:t>User have to refresh page if any data has changed. And we are working to remove this problem</a:t>
            </a:r>
            <a:endParaRPr lang="en-IN" dirty="0">
              <a:ea typeface="Calibri" panose="020F0502020204030204" pitchFamily="34" charset="0"/>
              <a:cs typeface="Symbol" panose="05050102010706020507" pitchFamily="18" charset="2"/>
            </a:endParaRP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DISADVANTAGES</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Tree>
    <p:extLst>
      <p:ext uri="{BB962C8B-B14F-4D97-AF65-F5344CB8AC3E}">
        <p14:creationId xmlns:p14="http://schemas.microsoft.com/office/powerpoint/2010/main" val="2694036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MAIN FEATURES of the project</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a:xfrm>
            <a:off x="219280" y="2838312"/>
            <a:ext cx="3445566" cy="2961863"/>
          </a:xfrm>
        </p:spPr>
        <p:txBody>
          <a:bodyPr>
            <a:normAutofit fontScale="92500" lnSpcReduction="20000"/>
          </a:bodyPr>
          <a:lstStyle/>
          <a:p>
            <a:pPr marL="285750" indent="-285750" algn="just">
              <a:lnSpc>
                <a:spcPct val="150000"/>
              </a:lnSpc>
              <a:buFont typeface="Wingdings" panose="05000000000000000000" pitchFamily="2" charset="2"/>
              <a:buChar char="ü"/>
            </a:pPr>
            <a:r>
              <a:rPr lang="en-IN" sz="1600" dirty="0">
                <a:ea typeface="Times New Roman" panose="02020603050405020304" pitchFamily="18" charset="0"/>
                <a:cs typeface="Latha" panose="020B0604020202020204" pitchFamily="34" charset="0"/>
              </a:rPr>
              <a:t>Evaluation of Academic Performance</a:t>
            </a:r>
          </a:p>
          <a:p>
            <a:pPr marL="285750" indent="-285750" algn="just">
              <a:lnSpc>
                <a:spcPct val="150000"/>
              </a:lnSpc>
              <a:buFont typeface="Wingdings" panose="05000000000000000000" pitchFamily="2" charset="2"/>
              <a:buChar char="ü"/>
            </a:pPr>
            <a:r>
              <a:rPr lang="en-IN" sz="1600" dirty="0">
                <a:ea typeface="Times New Roman" panose="02020603050405020304" pitchFamily="18" charset="0"/>
                <a:cs typeface="Latha" panose="020B0604020202020204" pitchFamily="34" charset="0"/>
              </a:rPr>
              <a:t>Prediction of future performance</a:t>
            </a:r>
          </a:p>
          <a:p>
            <a:pPr marL="285750" indent="-285750" algn="just">
              <a:lnSpc>
                <a:spcPct val="150000"/>
              </a:lnSpc>
              <a:buFont typeface="Wingdings" panose="05000000000000000000" pitchFamily="2" charset="2"/>
              <a:buChar char="ü"/>
            </a:pPr>
            <a:r>
              <a:rPr lang="en-IN" sz="1600" dirty="0">
                <a:ea typeface="Times New Roman" panose="02020603050405020304" pitchFamily="18" charset="0"/>
                <a:cs typeface="Latha" panose="020B0604020202020204" pitchFamily="34" charset="0"/>
              </a:rPr>
              <a:t>Displaying marks (internal and external)</a:t>
            </a:r>
          </a:p>
          <a:p>
            <a:pPr marL="285750" indent="-285750" algn="just">
              <a:lnSpc>
                <a:spcPct val="150000"/>
              </a:lnSpc>
              <a:buFont typeface="Wingdings" panose="05000000000000000000" pitchFamily="2" charset="2"/>
              <a:buChar char="ü"/>
            </a:pPr>
            <a:r>
              <a:rPr lang="en-IN" sz="1600" dirty="0">
                <a:ea typeface="Times New Roman" panose="02020603050405020304" pitchFamily="18" charset="0"/>
                <a:cs typeface="Latha" panose="020B0604020202020204" pitchFamily="34" charset="0"/>
              </a:rPr>
              <a:t>Displaying attendance</a:t>
            </a:r>
          </a:p>
          <a:p>
            <a:pPr marL="285750" indent="-285750" algn="just">
              <a:lnSpc>
                <a:spcPct val="150000"/>
              </a:lnSpc>
              <a:buFont typeface="Wingdings" panose="05000000000000000000" pitchFamily="2" charset="2"/>
              <a:buChar char="ü"/>
            </a:pPr>
            <a:r>
              <a:rPr lang="en-IN" sz="1600" dirty="0">
                <a:ea typeface="Times New Roman" panose="02020603050405020304" pitchFamily="18" charset="0"/>
                <a:cs typeface="Latha" panose="020B0604020202020204" pitchFamily="34" charset="0"/>
              </a:rPr>
              <a:t>Notices</a:t>
            </a:r>
          </a:p>
          <a:p>
            <a:pPr marL="285750" indent="-285750" algn="just">
              <a:lnSpc>
                <a:spcPct val="150000"/>
              </a:lnSpc>
              <a:buFont typeface="Wingdings" panose="05000000000000000000" pitchFamily="2" charset="2"/>
              <a:buChar char="ü"/>
            </a:pPr>
            <a:r>
              <a:rPr lang="en-IN" sz="1600" dirty="0">
                <a:ea typeface="Times New Roman" panose="02020603050405020304" pitchFamily="18" charset="0"/>
                <a:cs typeface="Latha" panose="020B0604020202020204" pitchFamily="34" charset="0"/>
              </a:rPr>
              <a:t>Information about events and seminars</a:t>
            </a:r>
          </a:p>
          <a:p>
            <a:pPr marL="285750" indent="-285750" algn="just">
              <a:lnSpc>
                <a:spcPct val="150000"/>
              </a:lnSpc>
              <a:buFont typeface="Wingdings" panose="05000000000000000000" pitchFamily="2" charset="2"/>
              <a:buChar char="ü"/>
            </a:pPr>
            <a:r>
              <a:rPr lang="en-IN" sz="1600" dirty="0">
                <a:ea typeface="Times New Roman" panose="02020603050405020304" pitchFamily="18" charset="0"/>
                <a:cs typeface="Latha" panose="020B0604020202020204" pitchFamily="34" charset="0"/>
              </a:rPr>
              <a:t>Class schedule</a:t>
            </a:r>
          </a:p>
        </p:txBody>
      </p:sp>
      <p:pic>
        <p:nvPicPr>
          <p:cNvPr id="22" name="Picture Placeholder 21">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a:srcRect/>
          <a:stretch/>
        </p:blipFill>
        <p:spPr>
          <a:xfrm>
            <a:off x="4638261" y="1630018"/>
            <a:ext cx="2915478" cy="4373217"/>
          </a:xfrm>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a:xfrm>
            <a:off x="8527154" y="2838312"/>
            <a:ext cx="3445200" cy="2961863"/>
          </a:xfrm>
        </p:spPr>
        <p:txBody>
          <a:bodyPr>
            <a:normAutofit fontScale="92500"/>
          </a:bodyPr>
          <a:lstStyle/>
          <a:p>
            <a:pPr marL="285750" indent="-285750" algn="just">
              <a:lnSpc>
                <a:spcPct val="150000"/>
              </a:lnSpc>
              <a:buFont typeface="Wingdings" panose="05000000000000000000" pitchFamily="2" charset="2"/>
              <a:buChar char="ü"/>
            </a:pPr>
            <a:r>
              <a:rPr lang="en-IN" sz="1600" dirty="0">
                <a:ea typeface="Times New Roman" panose="02020603050405020304" pitchFamily="18" charset="0"/>
                <a:cs typeface="Latha" panose="020B0604020202020204" pitchFamily="34" charset="0"/>
              </a:rPr>
              <a:t>Holidays/Calendar</a:t>
            </a:r>
          </a:p>
          <a:p>
            <a:pPr marL="285750" indent="-285750" algn="just">
              <a:lnSpc>
                <a:spcPct val="150000"/>
              </a:lnSpc>
              <a:buFont typeface="Wingdings" panose="05000000000000000000" pitchFamily="2" charset="2"/>
              <a:buChar char="ü"/>
            </a:pPr>
            <a:r>
              <a:rPr lang="en-IN" dirty="0">
                <a:ea typeface="Times New Roman" panose="02020603050405020304" pitchFamily="18" charset="0"/>
                <a:cs typeface="Latha" panose="020B0604020202020204" pitchFamily="34" charset="0"/>
              </a:rPr>
              <a:t>C</a:t>
            </a:r>
            <a:r>
              <a:rPr lang="en-IN" sz="1600" dirty="0">
                <a:ea typeface="Times New Roman" panose="02020603050405020304" pitchFamily="18" charset="0"/>
                <a:cs typeface="Latha" panose="020B0604020202020204" pitchFamily="34" charset="0"/>
              </a:rPr>
              <a:t>reate or upload notices/documents (provided online text editor)</a:t>
            </a:r>
          </a:p>
          <a:p>
            <a:pPr marL="285750" indent="-285750" algn="just">
              <a:lnSpc>
                <a:spcPct val="150000"/>
              </a:lnSpc>
              <a:buFont typeface="Wingdings" panose="05000000000000000000" pitchFamily="2" charset="2"/>
              <a:buChar char="ü"/>
            </a:pPr>
            <a:r>
              <a:rPr lang="en-IN" sz="1600" dirty="0">
                <a:ea typeface="Times New Roman" panose="02020603050405020304" pitchFamily="18" charset="0"/>
                <a:cs typeface="Latha" panose="020B0604020202020204" pitchFamily="34" charset="0"/>
              </a:rPr>
              <a:t>Send individual’s performances on their email in just one click</a:t>
            </a:r>
          </a:p>
          <a:p>
            <a:pPr marL="285750" indent="-285750" algn="just">
              <a:lnSpc>
                <a:spcPct val="150000"/>
              </a:lnSpc>
              <a:buFont typeface="Wingdings" panose="05000000000000000000" pitchFamily="2" charset="2"/>
              <a:buChar char="ü"/>
            </a:pPr>
            <a:r>
              <a:rPr lang="en-US" sz="1600" dirty="0">
                <a:solidFill>
                  <a:srgbClr val="000000"/>
                </a:solidFill>
                <a:cs typeface="Latha" panose="020B0604020202020204" pitchFamily="34" charset="0"/>
              </a:rPr>
              <a:t>Quiz/test system by which students will also be able to self-assess themselves.</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Tree>
    <p:extLst>
      <p:ext uri="{BB962C8B-B14F-4D97-AF65-F5344CB8AC3E}">
        <p14:creationId xmlns:p14="http://schemas.microsoft.com/office/powerpoint/2010/main" val="460269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831850" y="182563"/>
            <a:ext cx="10531846" cy="940181"/>
          </a:xfrm>
        </p:spPr>
        <p:txBody>
          <a:bodyPr/>
          <a:lstStyle/>
          <a:p>
            <a:r>
              <a:rPr lang="en-US" dirty="0"/>
              <a:t>Facilities required for proposed work</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1042155" y="1154107"/>
            <a:ext cx="3928052" cy="4907480"/>
          </a:xfrm>
        </p:spPr>
        <p:txBody>
          <a:bodyPr/>
          <a:lstStyle/>
          <a:p>
            <a:pPr algn="just">
              <a:lnSpc>
                <a:spcPct val="100000"/>
              </a:lnSpc>
            </a:pPr>
            <a:r>
              <a:rPr lang="en-US" sz="1800" b="1" dirty="0">
                <a:solidFill>
                  <a:srgbClr val="FFC000"/>
                </a:solidFill>
              </a:rPr>
              <a:t>Software/Tools</a:t>
            </a:r>
          </a:p>
          <a:p>
            <a:pPr marL="285750" indent="-285750" algn="just">
              <a:lnSpc>
                <a:spcPct val="100000"/>
              </a:lnSpc>
              <a:buFont typeface="Wingdings" panose="05000000000000000000" pitchFamily="2" charset="2"/>
              <a:buChar char="Ø"/>
            </a:pPr>
            <a:r>
              <a:rPr lang="en-US" sz="1800" dirty="0"/>
              <a:t>Python</a:t>
            </a:r>
          </a:p>
          <a:p>
            <a:pPr marL="285750" indent="-285750" algn="just">
              <a:lnSpc>
                <a:spcPct val="100000"/>
              </a:lnSpc>
              <a:buFont typeface="Wingdings" panose="05000000000000000000" pitchFamily="2" charset="2"/>
              <a:buChar char="Ø"/>
            </a:pPr>
            <a:r>
              <a:rPr lang="en-US" sz="1800" dirty="0"/>
              <a:t>Django</a:t>
            </a:r>
          </a:p>
          <a:p>
            <a:pPr marL="285750" indent="-285750" algn="just">
              <a:lnSpc>
                <a:spcPct val="100000"/>
              </a:lnSpc>
              <a:buFont typeface="Wingdings" panose="05000000000000000000" pitchFamily="2" charset="2"/>
              <a:buChar char="Ø"/>
            </a:pPr>
            <a:r>
              <a:rPr lang="en-US" sz="1800" dirty="0"/>
              <a:t>SQLite3</a:t>
            </a:r>
          </a:p>
          <a:p>
            <a:pPr marL="285750" indent="-285750" algn="just">
              <a:lnSpc>
                <a:spcPct val="100000"/>
              </a:lnSpc>
              <a:buFont typeface="Wingdings" panose="05000000000000000000" pitchFamily="2" charset="2"/>
              <a:buChar char="Ø"/>
            </a:pPr>
            <a:r>
              <a:rPr lang="en-US" sz="1800" dirty="0"/>
              <a:t>Visual Studio Code</a:t>
            </a:r>
          </a:p>
          <a:p>
            <a:pPr marL="285750" indent="-285750" algn="just">
              <a:lnSpc>
                <a:spcPct val="100000"/>
              </a:lnSpc>
              <a:buFont typeface="Wingdings" panose="05000000000000000000" pitchFamily="2" charset="2"/>
              <a:buChar char="Ø"/>
            </a:pPr>
            <a:r>
              <a:rPr lang="en-US" sz="1800" dirty="0"/>
              <a:t>Browser(Any)</a:t>
            </a:r>
          </a:p>
          <a:p>
            <a:pPr marL="285750" indent="-285750" algn="just">
              <a:lnSpc>
                <a:spcPct val="100000"/>
              </a:lnSpc>
              <a:buFont typeface="Wingdings" panose="05000000000000000000" pitchFamily="2" charset="2"/>
              <a:buChar char="Ø"/>
            </a:pPr>
            <a:endParaRPr lang="en-US" sz="1800" dirty="0"/>
          </a:p>
          <a:p>
            <a:pPr algn="just">
              <a:lnSpc>
                <a:spcPct val="100000"/>
              </a:lnSpc>
            </a:pPr>
            <a:r>
              <a:rPr lang="en-US" sz="1800" b="1" dirty="0">
                <a:solidFill>
                  <a:srgbClr val="FFC000"/>
                </a:solidFill>
              </a:rPr>
              <a:t>Packages </a:t>
            </a:r>
          </a:p>
          <a:p>
            <a:pPr marL="285750" indent="-285750" algn="just">
              <a:lnSpc>
                <a:spcPct val="100000"/>
              </a:lnSpc>
              <a:buFont typeface="Wingdings" panose="05000000000000000000" pitchFamily="2" charset="2"/>
              <a:buChar char="Ø"/>
            </a:pPr>
            <a:r>
              <a:rPr lang="en-US" sz="1800" dirty="0" err="1"/>
              <a:t>Rest_framework</a:t>
            </a:r>
            <a:endParaRPr lang="en-US" sz="1800" dirty="0"/>
          </a:p>
          <a:p>
            <a:pPr marL="285750" indent="-285750" algn="just">
              <a:lnSpc>
                <a:spcPct val="100000"/>
              </a:lnSpc>
              <a:buFont typeface="Wingdings" panose="05000000000000000000" pitchFamily="2" charset="2"/>
              <a:buChar char="Ø"/>
            </a:pPr>
            <a:r>
              <a:rPr lang="en-US" sz="1800" dirty="0"/>
              <a:t>Django-import-export,</a:t>
            </a:r>
          </a:p>
          <a:p>
            <a:pPr marL="285750" indent="-285750" algn="just">
              <a:lnSpc>
                <a:spcPct val="100000"/>
              </a:lnSpc>
              <a:buFont typeface="Wingdings" panose="05000000000000000000" pitchFamily="2" charset="2"/>
              <a:buChar char="Ø"/>
            </a:pPr>
            <a:r>
              <a:rPr lang="en-US" sz="1800" dirty="0"/>
              <a:t>Pillow</a:t>
            </a:r>
          </a:p>
          <a:p>
            <a:pPr marL="285750" indent="-285750" algn="just">
              <a:lnSpc>
                <a:spcPct val="100000"/>
              </a:lnSpc>
              <a:buFont typeface="Wingdings" panose="05000000000000000000" pitchFamily="2" charset="2"/>
              <a:buChar char="Ø"/>
            </a:pPr>
            <a:r>
              <a:rPr lang="en-US" sz="1800" dirty="0"/>
              <a:t>python-</a:t>
            </a:r>
            <a:r>
              <a:rPr lang="en-US" sz="1800" dirty="0" err="1"/>
              <a:t>dotenv</a:t>
            </a:r>
            <a:endParaRPr lang="en-US" sz="1800" dirty="0"/>
          </a:p>
        </p:txBody>
      </p:sp>
      <p:pic>
        <p:nvPicPr>
          <p:cNvPr id="11" name="Picture Placeholder 10">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a:srcRect/>
          <a:stretch/>
        </p:blipFill>
        <p:spPr>
          <a:xfrm>
            <a:off x="5800298" y="2909456"/>
            <a:ext cx="5612035" cy="3948544"/>
          </a:xfrm>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
        <p:nvSpPr>
          <p:cNvPr id="6" name="Text Placeholder 2">
            <a:extLst>
              <a:ext uri="{FF2B5EF4-FFF2-40B4-BE49-F238E27FC236}">
                <a16:creationId xmlns:a16="http://schemas.microsoft.com/office/drawing/2014/main" id="{55FF054B-DFB2-4F2E-BBB3-283FE2B400B3}"/>
              </a:ext>
            </a:extLst>
          </p:cNvPr>
          <p:cNvSpPr txBox="1">
            <a:spLocks/>
          </p:cNvSpPr>
          <p:nvPr/>
        </p:nvSpPr>
        <p:spPr>
          <a:xfrm>
            <a:off x="4263218" y="1154107"/>
            <a:ext cx="3928052" cy="490748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baseline="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lnSpc>
                <a:spcPct val="100000"/>
              </a:lnSpc>
            </a:pPr>
            <a:r>
              <a:rPr lang="en-US" b="1" dirty="0">
                <a:solidFill>
                  <a:srgbClr val="FFC000"/>
                </a:solidFill>
              </a:rPr>
              <a:t>Web Technologies</a:t>
            </a:r>
          </a:p>
          <a:p>
            <a:pPr marL="285750" indent="-285750" algn="just">
              <a:lnSpc>
                <a:spcPct val="100000"/>
              </a:lnSpc>
              <a:buFont typeface="Wingdings" panose="05000000000000000000" pitchFamily="2" charset="2"/>
              <a:buChar char="Ø"/>
            </a:pPr>
            <a:r>
              <a:rPr lang="en-US" dirty="0"/>
              <a:t>HTML</a:t>
            </a:r>
          </a:p>
          <a:p>
            <a:pPr marL="285750" indent="-285750" algn="just">
              <a:lnSpc>
                <a:spcPct val="100000"/>
              </a:lnSpc>
              <a:buFont typeface="Wingdings" panose="05000000000000000000" pitchFamily="2" charset="2"/>
              <a:buChar char="Ø"/>
            </a:pPr>
            <a:r>
              <a:rPr lang="en-US" dirty="0"/>
              <a:t>CSS </a:t>
            </a:r>
          </a:p>
          <a:p>
            <a:pPr marL="285750" indent="-285750" algn="just">
              <a:lnSpc>
                <a:spcPct val="100000"/>
              </a:lnSpc>
              <a:buFont typeface="Wingdings" panose="05000000000000000000" pitchFamily="2" charset="2"/>
              <a:buChar char="Ø"/>
            </a:pPr>
            <a:r>
              <a:rPr lang="en-US" dirty="0" err="1"/>
              <a:t>Javascript</a:t>
            </a:r>
            <a:r>
              <a:rPr lang="en-US" dirty="0"/>
              <a:t> </a:t>
            </a:r>
          </a:p>
          <a:p>
            <a:pPr marL="285750" indent="-285750" algn="just">
              <a:lnSpc>
                <a:spcPct val="100000"/>
              </a:lnSpc>
              <a:buFont typeface="Wingdings" panose="05000000000000000000" pitchFamily="2" charset="2"/>
              <a:buChar char="Ø"/>
            </a:pPr>
            <a:r>
              <a:rPr lang="en-US" dirty="0"/>
              <a:t>Bootstrap</a:t>
            </a:r>
          </a:p>
        </p:txBody>
      </p:sp>
    </p:spTree>
    <p:extLst>
      <p:ext uri="{BB962C8B-B14F-4D97-AF65-F5344CB8AC3E}">
        <p14:creationId xmlns:p14="http://schemas.microsoft.com/office/powerpoint/2010/main" val="3187533055"/>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Modules</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342103"/>
            <a:ext cx="3991476" cy="4834860"/>
          </a:xfrm>
        </p:spPr>
        <p:txBody>
          <a:bodyPr/>
          <a:lstStyle/>
          <a:p>
            <a:pPr marL="0" indent="0" algn="just">
              <a:lnSpc>
                <a:spcPct val="100000"/>
              </a:lnSpc>
              <a:spcBef>
                <a:spcPts val="0"/>
              </a:spcBef>
              <a:spcAft>
                <a:spcPts val="1000"/>
              </a:spcAft>
              <a:buNone/>
            </a:pPr>
            <a:r>
              <a:rPr lang="en-US" sz="1600" u="sng" dirty="0">
                <a:solidFill>
                  <a:srgbClr val="C00000"/>
                </a:solidFill>
                <a:ea typeface="Calibri" panose="020F0502020204030204" pitchFamily="34" charset="0"/>
                <a:cs typeface="Times New Roman" panose="02020603050405020304" pitchFamily="18" charset="0"/>
              </a:rPr>
              <a:t>Student Module:</a:t>
            </a:r>
            <a:endParaRPr lang="en-IN" sz="1600" dirty="0">
              <a:solidFill>
                <a:srgbClr val="C00000"/>
              </a:solidFill>
              <a:ea typeface="Calibri" panose="020F0502020204030204" pitchFamily="34" charset="0"/>
              <a:cs typeface="Times New Roman" panose="02020603050405020304" pitchFamily="18" charset="0"/>
            </a:endParaRPr>
          </a:p>
          <a:p>
            <a:pPr marL="342866" indent="-342866" algn="just">
              <a:lnSpc>
                <a:spcPct val="100000"/>
              </a:lnSpc>
              <a:spcBef>
                <a:spcPts val="0"/>
              </a:spcBef>
              <a:buFont typeface="Symbol" panose="05050102010706020507" pitchFamily="18" charset="2"/>
              <a:buChar char=""/>
              <a:tabLst>
                <a:tab pos="0" algn="l"/>
              </a:tabLst>
            </a:pPr>
            <a:r>
              <a:rPr lang="en-US" sz="1600" dirty="0">
                <a:ea typeface="Calibri" panose="020F0502020204030204" pitchFamily="34" charset="0"/>
                <a:cs typeface="Symbol" panose="05050102010706020507" pitchFamily="18" charset="2"/>
              </a:rPr>
              <a:t>Student Login : Login with valid username and password.</a:t>
            </a:r>
            <a:endParaRPr lang="en-IN" sz="1600" dirty="0">
              <a:ea typeface="Calibri" panose="020F0502020204030204" pitchFamily="34" charset="0"/>
              <a:cs typeface="Symbol" panose="05050102010706020507" pitchFamily="18" charset="2"/>
            </a:endParaRPr>
          </a:p>
          <a:p>
            <a:pPr marL="342866" indent="-342866" algn="just">
              <a:lnSpc>
                <a:spcPct val="100000"/>
              </a:lnSpc>
              <a:spcBef>
                <a:spcPts val="0"/>
              </a:spcBef>
              <a:spcAft>
                <a:spcPts val="1000"/>
              </a:spcAft>
              <a:buFont typeface="Symbol" panose="05050102010706020507" pitchFamily="18" charset="2"/>
              <a:buChar char=""/>
              <a:tabLst>
                <a:tab pos="0" algn="l"/>
              </a:tabLst>
            </a:pPr>
            <a:r>
              <a:rPr lang="en-US" sz="1600" dirty="0">
                <a:ea typeface="Calibri" panose="020F0502020204030204" pitchFamily="34" charset="0"/>
                <a:cs typeface="Symbol" panose="05050102010706020507" pitchFamily="18" charset="2"/>
              </a:rPr>
              <a:t>View Academic performance : Student can view his/her academic performance based on attendance and marks.</a:t>
            </a:r>
          </a:p>
          <a:p>
            <a:pPr marL="342866" indent="-342866" algn="just">
              <a:lnSpc>
                <a:spcPct val="100000"/>
              </a:lnSpc>
              <a:spcBef>
                <a:spcPts val="0"/>
              </a:spcBef>
              <a:spcAft>
                <a:spcPts val="1000"/>
              </a:spcAft>
              <a:buFont typeface="Symbol" panose="05050102010706020507" pitchFamily="18" charset="2"/>
              <a:buChar char=""/>
              <a:tabLst>
                <a:tab pos="0" algn="l"/>
              </a:tabLst>
            </a:pPr>
            <a:r>
              <a:rPr lang="en-US" sz="1600" dirty="0">
                <a:ea typeface="Calibri" panose="020F0502020204030204" pitchFamily="34" charset="0"/>
                <a:cs typeface="Symbol" panose="05050102010706020507" pitchFamily="18" charset="2"/>
              </a:rPr>
              <a:t>Take assessments : Students can self assess themselves.</a:t>
            </a:r>
            <a:endParaRPr lang="en-IN" sz="1600" dirty="0">
              <a:ea typeface="Calibri" panose="020F0502020204030204" pitchFamily="34" charset="0"/>
              <a:cs typeface="Symbol" panose="05050102010706020507" pitchFamily="18" charset="2"/>
            </a:endParaRPr>
          </a:p>
          <a:p>
            <a:pPr marL="0" indent="0" algn="just">
              <a:lnSpc>
                <a:spcPct val="100000"/>
              </a:lnSpc>
              <a:spcBef>
                <a:spcPts val="0"/>
              </a:spcBef>
              <a:spcAft>
                <a:spcPts val="1000"/>
              </a:spcAft>
              <a:buNone/>
            </a:pPr>
            <a:r>
              <a:rPr lang="en-US" sz="1600" u="sng" dirty="0">
                <a:solidFill>
                  <a:srgbClr val="C00000"/>
                </a:solidFill>
                <a:ea typeface="Calibri" panose="020F0502020204030204" pitchFamily="34" charset="0"/>
                <a:cs typeface="Times New Roman" panose="02020603050405020304" pitchFamily="18" charset="0"/>
              </a:rPr>
              <a:t>Admin Module:</a:t>
            </a:r>
            <a:endParaRPr lang="en-IN" sz="1600" dirty="0">
              <a:solidFill>
                <a:srgbClr val="C00000"/>
              </a:solidFill>
              <a:ea typeface="Calibri" panose="020F0502020204030204" pitchFamily="34" charset="0"/>
              <a:cs typeface="Times New Roman" panose="02020603050405020304" pitchFamily="18" charset="0"/>
            </a:endParaRPr>
          </a:p>
          <a:p>
            <a:pPr marL="342866" indent="-342866" algn="just">
              <a:lnSpc>
                <a:spcPct val="100000"/>
              </a:lnSpc>
              <a:spcBef>
                <a:spcPts val="0"/>
              </a:spcBef>
              <a:buFont typeface="Symbol" panose="05050102010706020507" pitchFamily="18" charset="2"/>
              <a:buChar char=""/>
              <a:tabLst>
                <a:tab pos="0" algn="l"/>
              </a:tabLst>
            </a:pPr>
            <a:r>
              <a:rPr lang="en-US" sz="1600" dirty="0">
                <a:ea typeface="Calibri" panose="020F0502020204030204" pitchFamily="34" charset="0"/>
                <a:cs typeface="Symbol" panose="05050102010706020507" pitchFamily="18" charset="2"/>
              </a:rPr>
              <a:t>Admin Login : login with valid username and password.</a:t>
            </a:r>
            <a:endParaRPr lang="en-IN" sz="1600" dirty="0">
              <a:ea typeface="Calibri" panose="020F0502020204030204" pitchFamily="34" charset="0"/>
              <a:cs typeface="Symbol" panose="05050102010706020507" pitchFamily="18" charset="2"/>
            </a:endParaRPr>
          </a:p>
          <a:p>
            <a:pPr marL="342866" indent="-342866" algn="just">
              <a:lnSpc>
                <a:spcPct val="100000"/>
              </a:lnSpc>
              <a:spcBef>
                <a:spcPts val="0"/>
              </a:spcBef>
              <a:buFont typeface="Symbol" panose="05050102010706020507" pitchFamily="18" charset="2"/>
              <a:buChar char=""/>
              <a:tabLst>
                <a:tab pos="0" algn="l"/>
              </a:tabLst>
            </a:pPr>
            <a:r>
              <a:rPr lang="en-US" sz="1600" dirty="0">
                <a:ea typeface="Calibri" panose="020F0502020204030204" pitchFamily="34" charset="0"/>
                <a:cs typeface="Symbol" panose="05050102010706020507" pitchFamily="18" charset="2"/>
              </a:rPr>
              <a:t>Fill Student Details : Insert proper details of attendance , marks of registered student.</a:t>
            </a:r>
            <a:endParaRPr lang="en-IN" sz="1600" dirty="0">
              <a:ea typeface="Calibri" panose="020F0502020204030204" pitchFamily="34" charset="0"/>
              <a:cs typeface="Symbol" panose="05050102010706020507" pitchFamily="18" charset="2"/>
            </a:endParaRPr>
          </a:p>
          <a:p>
            <a:pPr marL="342866" indent="-342866" algn="just">
              <a:lnSpc>
                <a:spcPct val="100000"/>
              </a:lnSpc>
              <a:spcBef>
                <a:spcPts val="0"/>
              </a:spcBef>
              <a:spcAft>
                <a:spcPts val="1000"/>
              </a:spcAft>
              <a:buFont typeface="Symbol" panose="05050102010706020507" pitchFamily="18" charset="2"/>
              <a:buChar char=""/>
              <a:tabLst>
                <a:tab pos="0" algn="l"/>
              </a:tabLst>
            </a:pPr>
            <a:r>
              <a:rPr lang="en-US" sz="1600" dirty="0">
                <a:ea typeface="Calibri" panose="020F0502020204030204" pitchFamily="34" charset="0"/>
                <a:cs typeface="Symbol" panose="05050102010706020507" pitchFamily="18" charset="2"/>
              </a:rPr>
              <a:t>Evaluate Performance : Attendance and marks details of student will be considered and give the final academic performance result.</a:t>
            </a:r>
            <a:endParaRPr lang="en-IN" sz="1600" dirty="0">
              <a:ea typeface="Calibri" panose="020F0502020204030204" pitchFamily="34" charset="0"/>
              <a:cs typeface="Symbol" panose="05050102010706020507" pitchFamily="18" charset="2"/>
            </a:endParaRPr>
          </a:p>
        </p:txBody>
      </p:sp>
      <p:pic>
        <p:nvPicPr>
          <p:cNvPr id="7" name="Picture Placeholder 6">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a:srcRect/>
          <a:stretch/>
        </p:blipFill>
        <p:spPr>
          <a:xfrm>
            <a:off x="6239035" y="787513"/>
            <a:ext cx="5524797" cy="5524797"/>
          </a:xfrm>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Tree>
    <p:extLst>
      <p:ext uri="{BB962C8B-B14F-4D97-AF65-F5344CB8AC3E}">
        <p14:creationId xmlns:p14="http://schemas.microsoft.com/office/powerpoint/2010/main" val="4741968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Main database tables</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algn="just">
              <a:lnSpc>
                <a:spcPct val="150000"/>
              </a:lnSpc>
            </a:pPr>
            <a:r>
              <a:rPr lang="en-US" sz="1800" b="1" dirty="0">
                <a:solidFill>
                  <a:schemeClr val="accent2">
                    <a:lumMod val="75000"/>
                  </a:schemeClr>
                </a:solidFill>
                <a:latin typeface="Livvic" panose="020B0604020202020204" charset="0"/>
              </a:rPr>
              <a:t>USER	</a:t>
            </a:r>
          </a:p>
          <a:p>
            <a:pPr algn="just">
              <a:lnSpc>
                <a:spcPct val="150000"/>
              </a:lnSpc>
            </a:pPr>
            <a:r>
              <a:rPr lang="en-US" sz="1800" b="1" dirty="0">
                <a:solidFill>
                  <a:schemeClr val="accent2">
                    <a:lumMod val="75000"/>
                  </a:schemeClr>
                </a:solidFill>
                <a:latin typeface="Livvic" panose="020B0604020202020204" charset="0"/>
              </a:rPr>
              <a:t>PROFILE	</a:t>
            </a:r>
          </a:p>
          <a:p>
            <a:pPr algn="just">
              <a:lnSpc>
                <a:spcPct val="150000"/>
              </a:lnSpc>
            </a:pPr>
            <a:r>
              <a:rPr lang="en-US" sz="1800" b="1" dirty="0">
                <a:solidFill>
                  <a:schemeClr val="accent2">
                    <a:lumMod val="75000"/>
                  </a:schemeClr>
                </a:solidFill>
                <a:latin typeface="Livvic" panose="020B0604020202020204" charset="0"/>
              </a:rPr>
              <a:t>STUDENT	</a:t>
            </a:r>
          </a:p>
          <a:p>
            <a:pPr algn="just">
              <a:lnSpc>
                <a:spcPct val="150000"/>
              </a:lnSpc>
            </a:pPr>
            <a:r>
              <a:rPr lang="en-US" sz="1800" b="1" dirty="0">
                <a:solidFill>
                  <a:schemeClr val="accent2">
                    <a:lumMod val="75000"/>
                  </a:schemeClr>
                </a:solidFill>
                <a:latin typeface="Livvic" panose="020B0604020202020204" charset="0"/>
              </a:rPr>
              <a:t>STAFF	</a:t>
            </a:r>
          </a:p>
          <a:p>
            <a:pPr algn="just">
              <a:lnSpc>
                <a:spcPct val="150000"/>
              </a:lnSpc>
            </a:pPr>
            <a:r>
              <a:rPr lang="en-US" sz="1800" b="1" dirty="0">
                <a:solidFill>
                  <a:schemeClr val="accent2">
                    <a:lumMod val="75000"/>
                  </a:schemeClr>
                </a:solidFill>
                <a:latin typeface="Livvic" panose="020B0604020202020204" charset="0"/>
              </a:rPr>
              <a:t>TEACHER	</a:t>
            </a:r>
          </a:p>
          <a:p>
            <a:pPr algn="just">
              <a:lnSpc>
                <a:spcPct val="150000"/>
              </a:lnSpc>
            </a:pPr>
            <a:r>
              <a:rPr lang="en-US" sz="1800" b="1" dirty="0">
                <a:solidFill>
                  <a:schemeClr val="accent2">
                    <a:lumMod val="75000"/>
                  </a:schemeClr>
                </a:solidFill>
                <a:latin typeface="Livvic" panose="020B0604020202020204" charset="0"/>
              </a:rPr>
              <a:t>HOD	</a:t>
            </a:r>
          </a:p>
          <a:p>
            <a:pPr algn="just">
              <a:lnSpc>
                <a:spcPct val="150000"/>
              </a:lnSpc>
            </a:pPr>
            <a:r>
              <a:rPr lang="en-US" sz="1800" b="1" dirty="0">
                <a:solidFill>
                  <a:schemeClr val="accent2">
                    <a:lumMod val="75000"/>
                  </a:schemeClr>
                </a:solidFill>
                <a:latin typeface="Livvic" panose="020B0604020202020204" charset="0"/>
              </a:rPr>
              <a:t>DIRECTOR</a:t>
            </a:r>
          </a:p>
        </p:txBody>
      </p:sp>
      <p:pic>
        <p:nvPicPr>
          <p:cNvPr id="7" name="Picture Placeholder 6">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a:srcRect/>
          <a:stretch/>
        </p:blipFill>
        <p:spPr>
          <a:xfrm>
            <a:off x="5254388" y="764275"/>
            <a:ext cx="5281684" cy="5295331"/>
          </a:xfrm>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Tree>
    <p:extLst>
      <p:ext uri="{BB962C8B-B14F-4D97-AF65-F5344CB8AC3E}">
        <p14:creationId xmlns:p14="http://schemas.microsoft.com/office/powerpoint/2010/main" val="1391811146"/>
      </p:ext>
    </p:extLst>
  </p:cSld>
  <p:clrMapOvr>
    <a:masterClrMapping/>
  </p:clrMapOvr>
  <p:transition spd="med">
    <p:pull/>
  </p:transition>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284</TotalTime>
  <Words>1111</Words>
  <Application>Microsoft Office PowerPoint</Application>
  <PresentationFormat>Widescreen</PresentationFormat>
  <Paragraphs>190</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Bahnschrift</vt:lpstr>
      <vt:lpstr>Calibri</vt:lpstr>
      <vt:lpstr>Corbel</vt:lpstr>
      <vt:lpstr>Fira Sans Extra Condensed Medium</vt:lpstr>
      <vt:lpstr>Livvic</vt:lpstr>
      <vt:lpstr>Symbol</vt:lpstr>
      <vt:lpstr>Wingdings</vt:lpstr>
      <vt:lpstr>Office Theme</vt:lpstr>
      <vt:lpstr>ACADEMIC PERFORMANCE EVALUATOR</vt:lpstr>
      <vt:lpstr>TABLE OF CONTENTS</vt:lpstr>
      <vt:lpstr>Abstract </vt:lpstr>
      <vt:lpstr>Motivation </vt:lpstr>
      <vt:lpstr>LITERATURE REVIEW</vt:lpstr>
      <vt:lpstr>MAIN FEATURES of the project</vt:lpstr>
      <vt:lpstr>Facilities required for proposed work</vt:lpstr>
      <vt:lpstr>Modules </vt:lpstr>
      <vt:lpstr>Main database tables </vt:lpstr>
      <vt:lpstr>Table</vt:lpstr>
      <vt:lpstr>Database tables related to student</vt:lpstr>
      <vt:lpstr>1. Student attendance </vt:lpstr>
      <vt:lpstr>2. library</vt:lpstr>
      <vt:lpstr>3. Marks</vt:lpstr>
      <vt:lpstr>HARDWARE/SOFTWARE REQUIREMENTS</vt:lpstr>
      <vt:lpstr>screens</vt:lpstr>
      <vt:lpstr>PowerPoint Presentation</vt:lpstr>
      <vt:lpstr>PowerPoint Presentation</vt:lpstr>
      <vt:lpstr>PowerPoint Presentation</vt:lpstr>
      <vt:lpstr>PowerPoint Presentation</vt:lpstr>
      <vt:lpstr>PowerPoint Presentation</vt:lpstr>
      <vt:lpstr>Bibliography</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PERFORMANCE EVALUATOR</dc:title>
  <dc:creator>Siddhartha Mishra</dc:creator>
  <cp:lastModifiedBy>Siddhartha Mishra</cp:lastModifiedBy>
  <cp:revision>27</cp:revision>
  <dcterms:created xsi:type="dcterms:W3CDTF">2021-06-07T17:39:18Z</dcterms:created>
  <dcterms:modified xsi:type="dcterms:W3CDTF">2021-06-08T07:49:48Z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